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
  </p:notesMasterIdLst>
  <p:sldIdLst>
    <p:sldId id="256" r:id="rId2"/>
    <p:sldId id="257" r:id="rId3"/>
    <p:sldId id="258" r:id="rId4"/>
    <p:sldId id="314"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18288000" cy="10287000"/>
  <p:notesSz cx="6858000" cy="9144000"/>
  <p:embeddedFontLst>
    <p:embeddedFont>
      <p:font typeface="Bryndan Write" panose="020B0604020202020204" charset="0"/>
      <p:regular r:id="rId62"/>
    </p:embeddedFont>
    <p:embeddedFont>
      <p:font typeface="Calibri" panose="020F0502020204030204" pitchFamily="34" charset="0"/>
      <p:regular r:id="rId63"/>
      <p:bold r:id="rId64"/>
      <p:italic r:id="rId65"/>
      <p:boldItalic r:id="rId66"/>
    </p:embeddedFont>
    <p:embeddedFont>
      <p:font typeface="Canva Sans" panose="020B0604020202020204" charset="0"/>
      <p:regular r:id="rId67"/>
    </p:embeddedFont>
    <p:embeddedFont>
      <p:font typeface="Canva Sans Bold" panose="020B0604020202020204" charset="0"/>
      <p:regular r:id="rId68"/>
    </p:embeddedFont>
    <p:embeddedFont>
      <p:font typeface="Canva Sans Bold Italics" panose="020B0604020202020204" charset="0"/>
      <p:regular r:id="rId69"/>
    </p:embeddedFont>
    <p:embeddedFont>
      <p:font typeface="Hussar Bold" panose="020B0604020202020204" charset="0"/>
      <p:regular r:id="rId70"/>
    </p:embeddedFont>
    <p:embeddedFont>
      <p:font typeface="Poppins" panose="00000500000000000000" pitchFamily="2" charset="0"/>
      <p:regular r:id="rId71"/>
      <p:bold r:id="rId72"/>
      <p:italic r:id="rId73"/>
      <p:boldItalic r:id="rId74"/>
    </p:embeddedFont>
    <p:embeddedFont>
      <p:font typeface="Poppins Bold" panose="00000800000000000000" charset="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9C4713-C65A-44CA-ADE0-F6B8B0379BF7}">
          <p14:sldIdLst/>
        </p14:section>
        <p14:section name="Angelica" id="{4ED7BF11-8ADA-47BC-99B6-9CE1395B6F96}">
          <p14:sldIdLst>
            <p14:sldId id="256"/>
            <p14:sldId id="257"/>
            <p14:sldId id="258"/>
            <p14:sldId id="314"/>
            <p14:sldId id="259"/>
            <p14:sldId id="260"/>
            <p14:sldId id="261"/>
          </p14:sldIdLst>
        </p14:section>
        <p14:section name="Devine" id="{7CC8816A-0DAA-4F82-BE96-FB579A2C8C5F}">
          <p14:sldIdLst>
            <p14:sldId id="262"/>
            <p14:sldId id="263"/>
            <p14:sldId id="264"/>
            <p14:sldId id="265"/>
          </p14:sldIdLst>
        </p14:section>
        <p14:section name="Welzon" id="{3A526C24-EC35-4C40-9C3C-86DD8028C1B0}">
          <p14:sldIdLst>
            <p14:sldId id="266"/>
            <p14:sldId id="267"/>
            <p14:sldId id="268"/>
            <p14:sldId id="269"/>
            <p14:sldId id="270"/>
          </p14:sldIdLst>
        </p14:section>
        <p14:section name="Jayvee" id="{BC67AB30-E5D0-404F-86D3-D33772C8FBB4}">
          <p14:sldIdLst>
            <p14:sldId id="271"/>
            <p14:sldId id="272"/>
            <p14:sldId id="273"/>
            <p14:sldId id="274"/>
            <p14:sldId id="275"/>
            <p14:sldId id="276"/>
            <p14:sldId id="277"/>
            <p14:sldId id="278"/>
            <p14:sldId id="279"/>
            <p14:sldId id="280"/>
            <p14:sldId id="281"/>
            <p14:sldId id="282"/>
          </p14:sldIdLst>
        </p14:section>
        <p14:section name="Cherrylyn" id="{739F4F64-2E4D-471D-B64E-2FD86552CF0F}">
          <p14:sldIdLst>
            <p14:sldId id="283"/>
            <p14:sldId id="284"/>
            <p14:sldId id="285"/>
            <p14:sldId id="286"/>
            <p14:sldId id="287"/>
            <p14:sldId id="288"/>
            <p14:sldId id="289"/>
          </p14:sldIdLst>
        </p14:section>
        <p14:section name="Shayne" id="{D15553A0-F3B4-48AC-8F2B-57051C8435BE}">
          <p14:sldIdLst>
            <p14:sldId id="290"/>
            <p14:sldId id="291"/>
            <p14:sldId id="292"/>
            <p14:sldId id="293"/>
            <p14:sldId id="294"/>
            <p14:sldId id="295"/>
            <p14:sldId id="296"/>
            <p14:sldId id="297"/>
            <p14:sldId id="298"/>
            <p14:sldId id="299"/>
            <p14:sldId id="300"/>
            <p14:sldId id="301"/>
            <p14:sldId id="302"/>
          </p14:sldIdLst>
        </p14:section>
        <p14:section name="Buot" id="{925F9ABD-9F3F-4F3D-9362-290969903BB8}">
          <p14:sldIdLst>
            <p14:sldId id="303"/>
            <p14:sldId id="304"/>
            <p14:sldId id="305"/>
            <p14:sldId id="306"/>
            <p14:sldId id="307"/>
            <p14:sldId id="308"/>
            <p14:sldId id="309"/>
            <p14:sldId id="310"/>
            <p14:sldId id="311"/>
            <p14:sldId id="312"/>
            <p14:sldId id="3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wehhh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9.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22.sv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5.svg"/><Relationship Id="rId5" Type="http://schemas.openxmlformats.org/officeDocument/2006/relationships/image" Target="../media/image2.png"/><Relationship Id="rId10" Type="http://schemas.openxmlformats.org/officeDocument/2006/relationships/image" Target="../media/image44.png"/><Relationship Id="rId4" Type="http://schemas.openxmlformats.org/officeDocument/2006/relationships/image" Target="../media/image12.svg"/><Relationship Id="rId9" Type="http://schemas.openxmlformats.org/officeDocument/2006/relationships/image" Target="../media/image22.svg"/></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5.svg"/><Relationship Id="rId5" Type="http://schemas.openxmlformats.org/officeDocument/2006/relationships/image" Target="../media/image2.png"/><Relationship Id="rId10" Type="http://schemas.openxmlformats.org/officeDocument/2006/relationships/image" Target="../media/image44.png"/><Relationship Id="rId4" Type="http://schemas.openxmlformats.org/officeDocument/2006/relationships/image" Target="../media/image12.svg"/><Relationship Id="rId9"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5.svg"/><Relationship Id="rId5" Type="http://schemas.openxmlformats.org/officeDocument/2006/relationships/image" Target="../media/image2.png"/><Relationship Id="rId10" Type="http://schemas.openxmlformats.org/officeDocument/2006/relationships/image" Target="../media/image44.png"/><Relationship Id="rId4" Type="http://schemas.openxmlformats.org/officeDocument/2006/relationships/image" Target="../media/image12.svg"/><Relationship Id="rId9"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5.svg"/><Relationship Id="rId5" Type="http://schemas.openxmlformats.org/officeDocument/2006/relationships/image" Target="../media/image2.png"/><Relationship Id="rId10" Type="http://schemas.openxmlformats.org/officeDocument/2006/relationships/image" Target="../media/image44.png"/><Relationship Id="rId4" Type="http://schemas.openxmlformats.org/officeDocument/2006/relationships/image" Target="../media/image12.svg"/><Relationship Id="rId9" Type="http://schemas.openxmlformats.org/officeDocument/2006/relationships/image" Target="../media/image2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5.svg"/><Relationship Id="rId5" Type="http://schemas.openxmlformats.org/officeDocument/2006/relationships/image" Target="../media/image2.png"/><Relationship Id="rId10" Type="http://schemas.openxmlformats.org/officeDocument/2006/relationships/image" Target="../media/image44.png"/><Relationship Id="rId4" Type="http://schemas.openxmlformats.org/officeDocument/2006/relationships/image" Target="../media/image12.svg"/><Relationship Id="rId9" Type="http://schemas.openxmlformats.org/officeDocument/2006/relationships/image" Target="../media/image22.sv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10" Type="http://schemas.openxmlformats.org/officeDocument/2006/relationships/image" Target="../media/image46.png"/><Relationship Id="rId4" Type="http://schemas.openxmlformats.org/officeDocument/2006/relationships/image" Target="../media/image11.png"/><Relationship Id="rId9" Type="http://schemas.openxmlformats.org/officeDocument/2006/relationships/image" Target="../media/image22.sv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5.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2.svg"/></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8.png"/><Relationship Id="rId5" Type="http://schemas.openxmlformats.org/officeDocument/2006/relationships/image" Target="../media/image2.png"/><Relationship Id="rId10" Type="http://schemas.openxmlformats.org/officeDocument/2006/relationships/image" Target="../media/image47.png"/><Relationship Id="rId4" Type="http://schemas.openxmlformats.org/officeDocument/2006/relationships/image" Target="../media/image12.svg"/><Relationship Id="rId9" Type="http://schemas.openxmlformats.org/officeDocument/2006/relationships/image" Target="../media/image22.svg"/></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0.png"/><Relationship Id="rId5" Type="http://schemas.openxmlformats.org/officeDocument/2006/relationships/image" Target="../media/image2.png"/><Relationship Id="rId10" Type="http://schemas.openxmlformats.org/officeDocument/2006/relationships/image" Target="../media/image49.png"/><Relationship Id="rId4" Type="http://schemas.openxmlformats.org/officeDocument/2006/relationships/image" Target="../media/image12.svg"/><Relationship Id="rId9" Type="http://schemas.openxmlformats.org/officeDocument/2006/relationships/image" Target="../media/image22.svg"/></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2.png"/><Relationship Id="rId5" Type="http://schemas.openxmlformats.org/officeDocument/2006/relationships/image" Target="../media/image2.png"/><Relationship Id="rId10" Type="http://schemas.openxmlformats.org/officeDocument/2006/relationships/image" Target="../media/image51.png"/><Relationship Id="rId4" Type="http://schemas.openxmlformats.org/officeDocument/2006/relationships/image" Target="../media/image12.svg"/><Relationship Id="rId9" Type="http://schemas.openxmlformats.org/officeDocument/2006/relationships/image" Target="../media/image22.svg"/></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4.png"/><Relationship Id="rId5" Type="http://schemas.openxmlformats.org/officeDocument/2006/relationships/image" Target="../media/image2.png"/><Relationship Id="rId10" Type="http://schemas.openxmlformats.org/officeDocument/2006/relationships/image" Target="../media/image53.png"/><Relationship Id="rId4" Type="http://schemas.openxmlformats.org/officeDocument/2006/relationships/image" Target="../media/image12.svg"/><Relationship Id="rId9" Type="http://schemas.openxmlformats.org/officeDocument/2006/relationships/image" Target="../media/image22.svg"/></Relationships>
</file>

<file path=ppt/slides/_rels/slide3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6.png"/><Relationship Id="rId5" Type="http://schemas.openxmlformats.org/officeDocument/2006/relationships/image" Target="../media/image2.png"/><Relationship Id="rId10" Type="http://schemas.openxmlformats.org/officeDocument/2006/relationships/image" Target="../media/image55.png"/><Relationship Id="rId4" Type="http://schemas.openxmlformats.org/officeDocument/2006/relationships/image" Target="../media/image12.svg"/><Relationship Id="rId9" Type="http://schemas.openxmlformats.org/officeDocument/2006/relationships/image" Target="../media/image22.svg"/></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2.svg"/><Relationship Id="rId9" Type="http://schemas.openxmlformats.org/officeDocument/2006/relationships/image" Target="../media/image22.svg"/></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10" Type="http://schemas.openxmlformats.org/officeDocument/2006/relationships/image" Target="../media/image57.png"/><Relationship Id="rId4" Type="http://schemas.openxmlformats.org/officeDocument/2006/relationships/image" Target="../media/image11.png"/><Relationship Id="rId9" Type="http://schemas.openxmlformats.org/officeDocument/2006/relationships/image" Target="../media/image22.svg"/></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58.png"/><Relationship Id="rId4" Type="http://schemas.openxmlformats.org/officeDocument/2006/relationships/image" Target="../media/image12.svg"/><Relationship Id="rId9" Type="http://schemas.openxmlformats.org/officeDocument/2006/relationships/image" Target="../media/image22.sv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3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0.png"/><Relationship Id="rId4" Type="http://schemas.openxmlformats.org/officeDocument/2006/relationships/image" Target="../media/image12.sv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 Id="rId9" Type="http://schemas.openxmlformats.org/officeDocument/2006/relationships/image" Target="../media/image26.png"/></Relationships>
</file>

<file path=ppt/slides/_rels/slide4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4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2.png"/><Relationship Id="rId4" Type="http://schemas.openxmlformats.org/officeDocument/2006/relationships/image" Target="../media/image12.svg"/><Relationship Id="rId9" Type="http://schemas.openxmlformats.org/officeDocument/2006/relationships/image" Target="../media/image22.svg"/></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4.png"/><Relationship Id="rId4" Type="http://schemas.openxmlformats.org/officeDocument/2006/relationships/image" Target="../media/image12.svg"/><Relationship Id="rId9" Type="http://schemas.openxmlformats.org/officeDocument/2006/relationships/image" Target="../media/image22.svg"/></Relationships>
</file>

<file path=ppt/slides/_rels/slide4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4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6.png"/><Relationship Id="rId4" Type="http://schemas.openxmlformats.org/officeDocument/2006/relationships/image" Target="../media/image12.svg"/><Relationship Id="rId9" Type="http://schemas.openxmlformats.org/officeDocument/2006/relationships/image" Target="../media/image22.svg"/></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8.png"/><Relationship Id="rId4" Type="http://schemas.openxmlformats.org/officeDocument/2006/relationships/image" Target="../media/image12.svg"/><Relationship Id="rId9" Type="http://schemas.openxmlformats.org/officeDocument/2006/relationships/image" Target="../media/image22.svg"/></Relationships>
</file>

<file path=ppt/slides/_rels/slide4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10" Type="http://schemas.openxmlformats.org/officeDocument/2006/relationships/image" Target="../media/image70.png"/><Relationship Id="rId4" Type="http://schemas.openxmlformats.org/officeDocument/2006/relationships/image" Target="../media/image11.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71.png"/><Relationship Id="rId4" Type="http://schemas.openxmlformats.org/officeDocument/2006/relationships/image" Target="../media/image12.svg"/><Relationship Id="rId9" Type="http://schemas.openxmlformats.org/officeDocument/2006/relationships/image" Target="../media/image22.sv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5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72.png"/><Relationship Id="rId4" Type="http://schemas.openxmlformats.org/officeDocument/2006/relationships/image" Target="../media/image12.svg"/><Relationship Id="rId9" Type="http://schemas.openxmlformats.org/officeDocument/2006/relationships/image" Target="../media/image22.sv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73.png"/><Relationship Id="rId4" Type="http://schemas.openxmlformats.org/officeDocument/2006/relationships/image" Target="../media/image12.svg"/><Relationship Id="rId9" Type="http://schemas.openxmlformats.org/officeDocument/2006/relationships/image" Target="../media/image22.sv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5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74.png"/><Relationship Id="rId4" Type="http://schemas.openxmlformats.org/officeDocument/2006/relationships/image" Target="../media/image12.svg"/><Relationship Id="rId9" Type="http://schemas.openxmlformats.org/officeDocument/2006/relationships/image" Target="../media/image22.sv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75.png"/><Relationship Id="rId4" Type="http://schemas.openxmlformats.org/officeDocument/2006/relationships/image" Target="../media/image12.svg"/><Relationship Id="rId9" Type="http://schemas.openxmlformats.org/officeDocument/2006/relationships/image" Target="../media/image22.sv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png"/><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Freeform 4"/>
          <p:cNvSpPr/>
          <p:nvPr/>
        </p:nvSpPr>
        <p:spPr>
          <a:xfrm rot="2216375">
            <a:off x="5909955" y="2979144"/>
            <a:ext cx="6760690" cy="5814193"/>
          </a:xfrm>
          <a:custGeom>
            <a:avLst/>
            <a:gdLst/>
            <a:ahLst/>
            <a:cxnLst/>
            <a:rect l="l" t="t" r="r" b="b"/>
            <a:pathLst>
              <a:path w="6760690" h="5814193">
                <a:moveTo>
                  <a:pt x="0" y="0"/>
                </a:moveTo>
                <a:lnTo>
                  <a:pt x="6760689" y="0"/>
                </a:lnTo>
                <a:lnTo>
                  <a:pt x="6760689" y="5814194"/>
                </a:lnTo>
                <a:lnTo>
                  <a:pt x="0" y="58141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529030" y="3304605"/>
            <a:ext cx="7852588" cy="3405924"/>
          </a:xfrm>
          <a:prstGeom prst="rect">
            <a:avLst/>
          </a:prstGeom>
        </p:spPr>
        <p:txBody>
          <a:bodyPr lIns="0" tIns="0" rIns="0" bIns="0" rtlCol="0" anchor="t">
            <a:spAutoFit/>
          </a:bodyPr>
          <a:lstStyle/>
          <a:p>
            <a:pPr algn="ctr">
              <a:lnSpc>
                <a:spcPts val="12557"/>
              </a:lnSpc>
            </a:pPr>
            <a:r>
              <a:rPr lang="en-US" sz="13218" dirty="0">
                <a:solidFill>
                  <a:srgbClr val="000000"/>
                </a:solidFill>
                <a:latin typeface="Bryndan Write Bold"/>
              </a:rPr>
              <a:t>Logistic Regression</a:t>
            </a:r>
          </a:p>
        </p:txBody>
      </p:sp>
      <p:sp>
        <p:nvSpPr>
          <p:cNvPr id="6" name="Freeform 6"/>
          <p:cNvSpPr/>
          <p:nvPr/>
        </p:nvSpPr>
        <p:spPr>
          <a:xfrm rot="-7071524">
            <a:off x="3896019" y="6110207"/>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940469">
            <a:off x="12074896" y="3002691"/>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402305" y="6990300"/>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2907953" y="7815778"/>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337535" y="3963658"/>
            <a:ext cx="1669640" cy="1897318"/>
          </a:xfrm>
          <a:custGeom>
            <a:avLst/>
            <a:gdLst/>
            <a:ahLst/>
            <a:cxnLst/>
            <a:rect l="l" t="t" r="r" b="b"/>
            <a:pathLst>
              <a:path w="1669640" h="1897318">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Freeform 16"/>
          <p:cNvSpPr/>
          <p:nvPr/>
        </p:nvSpPr>
        <p:spPr>
          <a:xfrm>
            <a:off x="10067815" y="828716"/>
            <a:ext cx="2334490" cy="1625654"/>
          </a:xfrm>
          <a:custGeom>
            <a:avLst/>
            <a:gdLst/>
            <a:ahLst/>
            <a:cxnLst/>
            <a:rect l="l" t="t" r="r" b="b"/>
            <a:pathLst>
              <a:path w="2334490" h="1625654">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7" name="Freeform 17"/>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8" name="TextBox 18"/>
          <p:cNvSpPr txBox="1"/>
          <p:nvPr/>
        </p:nvSpPr>
        <p:spPr>
          <a:xfrm>
            <a:off x="6056910" y="8814817"/>
            <a:ext cx="6174179" cy="542925"/>
          </a:xfrm>
          <a:prstGeom prst="rect">
            <a:avLst/>
          </a:prstGeom>
        </p:spPr>
        <p:txBody>
          <a:bodyPr lIns="0" tIns="0" rIns="0" bIns="0" rtlCol="0" anchor="t">
            <a:spAutoFit/>
          </a:bodyPr>
          <a:lstStyle/>
          <a:p>
            <a:pPr algn="ctr">
              <a:lnSpc>
                <a:spcPts val="4425"/>
              </a:lnSpc>
            </a:pPr>
            <a:r>
              <a:rPr lang="en-US" sz="2500">
                <a:solidFill>
                  <a:srgbClr val="000000"/>
                </a:solidFill>
                <a:latin typeface="Poppins Bold"/>
              </a:rPr>
              <a:t>By Group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4" presetClass="exit" presetSubtype="10" fill="hold" nodeType="withEffect">
                                  <p:stCondLst>
                                    <p:cond delay="0"/>
                                  </p:stCondLst>
                                  <p:childTnLst>
                                    <p:animEffect transition="out" filter="randombar(horizontal)">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14" presetClass="exit" presetSubtype="10" fill="hold" nodeType="withEffect">
                                  <p:stCondLst>
                                    <p:cond delay="0"/>
                                  </p:stCondLst>
                                  <p:childTnLst>
                                    <p:animEffect transition="out" filter="randombar(horizontal)">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4" presetClass="exit" presetSubtype="10" fill="hold" nodeType="withEffect">
                                  <p:stCondLst>
                                    <p:cond delay="0"/>
                                  </p:stCondLst>
                                  <p:childTnLst>
                                    <p:animEffect transition="out" filter="randombar(horizontal)">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4" presetClass="exit" presetSubtype="10" fill="hold" nodeType="withEffect">
                                  <p:stCondLst>
                                    <p:cond delay="0"/>
                                  </p:stCondLst>
                                  <p:childTnLst>
                                    <p:animEffect transition="out" filter="randombar(horizontal)">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4" presetClass="exit" presetSubtype="10" fill="hold" nodeType="withEffect">
                                  <p:stCondLst>
                                    <p:cond delay="0"/>
                                  </p:stCondLst>
                                  <p:childTnLst>
                                    <p:animEffect transition="out" filter="randombar(horizontal)">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4" presetClass="exit" presetSubtype="10" fill="hold" nodeType="withEffect">
                                  <p:stCondLst>
                                    <p:cond delay="0"/>
                                  </p:stCondLst>
                                  <p:childTnLst>
                                    <p:animEffect transition="out" filter="randombar(horizontal)">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14" presetClass="exit" presetSubtype="10" fill="hold" nodeType="withEffect">
                                  <p:stCondLst>
                                    <p:cond delay="0"/>
                                  </p:stCondLst>
                                  <p:childTnLst>
                                    <p:animEffect transition="out" filter="randombar(horizontal)">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par>
                                <p:cTn id="35" presetID="14" presetClass="exit" presetSubtype="10" fill="hold" nodeType="withEffect">
                                  <p:stCondLst>
                                    <p:cond delay="0"/>
                                  </p:stCondLst>
                                  <p:childTnLst>
                                    <p:animEffect transition="out" filter="randombar(horizontal)">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4" presetClass="exit" presetSubtype="10" fill="hold" nodeType="withEffect">
                                  <p:stCondLst>
                                    <p:cond delay="0"/>
                                  </p:stCondLst>
                                  <p:childTnLst>
                                    <p:animEffect transition="out" filter="randombar(horizontal)">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4" presetClass="exit" presetSubtype="10" fill="hold" grpId="0" nodeType="withEffect">
                                  <p:stCondLst>
                                    <p:cond delay="0"/>
                                  </p:stCondLst>
                                  <p:childTnLst>
                                    <p:animEffect transition="out" filter="randombar(horizontal)">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10605844">
            <a:off x="-740592" y="3016421"/>
            <a:ext cx="18839645" cy="7226743"/>
          </a:xfrm>
          <a:custGeom>
            <a:avLst/>
            <a:gdLst/>
            <a:ahLst/>
            <a:cxnLst/>
            <a:rect l="l" t="t" r="r" b="b"/>
            <a:pathLst>
              <a:path w="18839645" h="7226743">
                <a:moveTo>
                  <a:pt x="0" y="0"/>
                </a:moveTo>
                <a:lnTo>
                  <a:pt x="18839645" y="0"/>
                </a:lnTo>
                <a:lnTo>
                  <a:pt x="18839645" y="7226743"/>
                </a:lnTo>
                <a:lnTo>
                  <a:pt x="0" y="7226743"/>
                </a:lnTo>
                <a:lnTo>
                  <a:pt x="0" y="0"/>
                </a:lnTo>
                <a:close/>
              </a:path>
            </a:pathLst>
          </a:custGeom>
          <a:blipFill>
            <a:blip r:embed="rId3"/>
            <a:stretch>
              <a:fillRect l="-3031" r="-3031"/>
            </a:stretch>
          </a:blipFill>
        </p:spPr>
      </p:sp>
      <p:sp>
        <p:nvSpPr>
          <p:cNvPr id="4" name="TextBox 4"/>
          <p:cNvSpPr txBox="1"/>
          <p:nvPr/>
        </p:nvSpPr>
        <p:spPr>
          <a:xfrm>
            <a:off x="966975" y="719632"/>
            <a:ext cx="14627634" cy="284162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Multinomial Logistic Regression</a:t>
            </a:r>
          </a:p>
        </p:txBody>
      </p:sp>
      <p:sp>
        <p:nvSpPr>
          <p:cNvPr id="5" name="TextBox 5"/>
          <p:cNvSpPr txBox="1"/>
          <p:nvPr/>
        </p:nvSpPr>
        <p:spPr>
          <a:xfrm>
            <a:off x="2258400" y="4171977"/>
            <a:ext cx="14206505" cy="5226505"/>
          </a:xfrm>
          <a:prstGeom prst="rect">
            <a:avLst/>
          </a:prstGeom>
        </p:spPr>
        <p:txBody>
          <a:bodyPr lIns="0" tIns="0" rIns="0" bIns="0" rtlCol="0" anchor="t">
            <a:spAutoFit/>
          </a:bodyPr>
          <a:lstStyle/>
          <a:p>
            <a:pPr algn="ctr">
              <a:lnSpc>
                <a:spcPts val="5190"/>
              </a:lnSpc>
            </a:pPr>
            <a:r>
              <a:rPr lang="en-US" sz="2932">
                <a:solidFill>
                  <a:srgbClr val="000000"/>
                </a:solidFill>
                <a:latin typeface="Poppins"/>
              </a:rPr>
              <a:t>Multinomial logistic regression deals with three or more values. Multinomial logistic regression is a model where there are multiple classes that an item can be classified as. There is a set of three or more predefined classes set up prior to running the model.</a:t>
            </a:r>
          </a:p>
          <a:p>
            <a:pPr algn="ctr">
              <a:lnSpc>
                <a:spcPts val="5190"/>
              </a:lnSpc>
            </a:pPr>
            <a:endParaRPr lang="en-US" sz="2932">
              <a:solidFill>
                <a:srgbClr val="000000"/>
              </a:solidFill>
              <a:latin typeface="Poppins"/>
            </a:endParaRPr>
          </a:p>
          <a:p>
            <a:pPr algn="ctr">
              <a:lnSpc>
                <a:spcPts val="5190"/>
              </a:lnSpc>
            </a:pPr>
            <a:r>
              <a:rPr lang="en-US" sz="2932">
                <a:solidFill>
                  <a:srgbClr val="000000"/>
                </a:solidFill>
                <a:latin typeface="Poppins Bold"/>
              </a:rPr>
              <a:t>Example</a:t>
            </a:r>
            <a:r>
              <a:rPr lang="en-US" sz="2932">
                <a:solidFill>
                  <a:srgbClr val="000000"/>
                </a:solidFill>
                <a:latin typeface="Poppins"/>
              </a:rPr>
              <a:t>: Predicting whether a student will go to college, trade school or into the workforce.</a:t>
            </a:r>
          </a:p>
          <a:p>
            <a:pPr algn="ctr">
              <a:lnSpc>
                <a:spcPts val="5190"/>
              </a:lnSpc>
            </a:pPr>
            <a:endParaRPr lang="en-US" sz="2932">
              <a:solidFill>
                <a:srgbClr val="000000"/>
              </a:solidFill>
              <a:latin typeface="Poppins"/>
            </a:endParaRPr>
          </a:p>
        </p:txBody>
      </p:sp>
      <p:sp>
        <p:nvSpPr>
          <p:cNvPr id="6" name="Freeform 6"/>
          <p:cNvSpPr/>
          <p:nvPr/>
        </p:nvSpPr>
        <p:spPr>
          <a:xfrm rot="2225019">
            <a:off x="1139865" y="6203530"/>
            <a:ext cx="945645" cy="890626"/>
          </a:xfrm>
          <a:custGeom>
            <a:avLst/>
            <a:gdLst/>
            <a:ahLst/>
            <a:cxnLst/>
            <a:rect l="l" t="t" r="r" b="b"/>
            <a:pathLst>
              <a:path w="945645" h="890626">
                <a:moveTo>
                  <a:pt x="0" y="0"/>
                </a:moveTo>
                <a:lnTo>
                  <a:pt x="945645" y="0"/>
                </a:lnTo>
                <a:lnTo>
                  <a:pt x="945645" y="890626"/>
                </a:lnTo>
                <a:lnTo>
                  <a:pt x="0" y="890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884723" y="1028700"/>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10605844">
            <a:off x="-740592" y="3016421"/>
            <a:ext cx="18839645" cy="7226743"/>
          </a:xfrm>
          <a:custGeom>
            <a:avLst/>
            <a:gdLst/>
            <a:ahLst/>
            <a:cxnLst/>
            <a:rect l="l" t="t" r="r" b="b"/>
            <a:pathLst>
              <a:path w="18839645" h="7226743">
                <a:moveTo>
                  <a:pt x="0" y="0"/>
                </a:moveTo>
                <a:lnTo>
                  <a:pt x="18839645" y="0"/>
                </a:lnTo>
                <a:lnTo>
                  <a:pt x="18839645" y="7226743"/>
                </a:lnTo>
                <a:lnTo>
                  <a:pt x="0" y="7226743"/>
                </a:lnTo>
                <a:lnTo>
                  <a:pt x="0" y="0"/>
                </a:lnTo>
                <a:close/>
              </a:path>
            </a:pathLst>
          </a:custGeom>
          <a:blipFill>
            <a:blip r:embed="rId3"/>
            <a:stretch>
              <a:fillRect l="-3031" r="-3031"/>
            </a:stretch>
          </a:blipFill>
        </p:spPr>
      </p:sp>
      <p:sp>
        <p:nvSpPr>
          <p:cNvPr id="4" name="TextBox 4"/>
          <p:cNvSpPr txBox="1"/>
          <p:nvPr/>
        </p:nvSpPr>
        <p:spPr>
          <a:xfrm>
            <a:off x="2402778" y="683410"/>
            <a:ext cx="13917748" cy="284162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Ordinal logistic regression</a:t>
            </a:r>
          </a:p>
        </p:txBody>
      </p:sp>
      <p:sp>
        <p:nvSpPr>
          <p:cNvPr id="5" name="TextBox 5"/>
          <p:cNvSpPr txBox="1"/>
          <p:nvPr/>
        </p:nvSpPr>
        <p:spPr>
          <a:xfrm>
            <a:off x="2258400" y="4171977"/>
            <a:ext cx="14206505" cy="5883730"/>
          </a:xfrm>
          <a:prstGeom prst="rect">
            <a:avLst/>
          </a:prstGeom>
        </p:spPr>
        <p:txBody>
          <a:bodyPr lIns="0" tIns="0" rIns="0" bIns="0" rtlCol="0" anchor="t">
            <a:spAutoFit/>
          </a:bodyPr>
          <a:lstStyle/>
          <a:p>
            <a:pPr algn="ctr">
              <a:lnSpc>
                <a:spcPts val="5190"/>
              </a:lnSpc>
            </a:pPr>
            <a:r>
              <a:rPr lang="en-US" sz="2932">
                <a:solidFill>
                  <a:srgbClr val="000000"/>
                </a:solidFill>
                <a:latin typeface="Poppins"/>
              </a:rPr>
              <a:t>Ordinal logistic regression deals with three or more classes in a predetermined order. Ordinal logistic regression is also a model where there are multiple classes that an item can be classified as; however, in this case an ordering of classes is required. Classes do not need to be proportionate. The distance between each class can vary. </a:t>
            </a:r>
          </a:p>
          <a:p>
            <a:pPr algn="ctr">
              <a:lnSpc>
                <a:spcPts val="5190"/>
              </a:lnSpc>
            </a:pPr>
            <a:endParaRPr lang="en-US" sz="2932">
              <a:solidFill>
                <a:srgbClr val="000000"/>
              </a:solidFill>
              <a:latin typeface="Poppins"/>
            </a:endParaRPr>
          </a:p>
          <a:p>
            <a:pPr algn="ctr">
              <a:lnSpc>
                <a:spcPts val="5190"/>
              </a:lnSpc>
            </a:pPr>
            <a:r>
              <a:rPr lang="en-US" sz="2932">
                <a:solidFill>
                  <a:srgbClr val="000000"/>
                </a:solidFill>
                <a:latin typeface="Poppins Bold"/>
              </a:rPr>
              <a:t>Example</a:t>
            </a:r>
            <a:r>
              <a:rPr lang="en-US" sz="2932">
                <a:solidFill>
                  <a:srgbClr val="000000"/>
                </a:solidFill>
                <a:latin typeface="Poppins"/>
              </a:rPr>
              <a:t>: Ranking restaurants on a scale of 0 to 5 stars.</a:t>
            </a:r>
          </a:p>
          <a:p>
            <a:pPr algn="ctr">
              <a:lnSpc>
                <a:spcPts val="5190"/>
              </a:lnSpc>
            </a:pPr>
            <a:endParaRPr lang="en-US" sz="2932">
              <a:solidFill>
                <a:srgbClr val="000000"/>
              </a:solidFill>
              <a:latin typeface="Poppins"/>
            </a:endParaRPr>
          </a:p>
          <a:p>
            <a:pPr algn="ctr">
              <a:lnSpc>
                <a:spcPts val="5190"/>
              </a:lnSpc>
            </a:pPr>
            <a:endParaRPr lang="en-US" sz="2932">
              <a:solidFill>
                <a:srgbClr val="000000"/>
              </a:solidFill>
              <a:latin typeface="Poppins"/>
            </a:endParaRPr>
          </a:p>
        </p:txBody>
      </p:sp>
      <p:sp>
        <p:nvSpPr>
          <p:cNvPr id="6" name="Freeform 6"/>
          <p:cNvSpPr/>
          <p:nvPr/>
        </p:nvSpPr>
        <p:spPr>
          <a:xfrm rot="2225019">
            <a:off x="1139865" y="6203530"/>
            <a:ext cx="945645" cy="890626"/>
          </a:xfrm>
          <a:custGeom>
            <a:avLst/>
            <a:gdLst/>
            <a:ahLst/>
            <a:cxnLst/>
            <a:rect l="l" t="t" r="r" b="b"/>
            <a:pathLst>
              <a:path w="945645" h="890626">
                <a:moveTo>
                  <a:pt x="0" y="0"/>
                </a:moveTo>
                <a:lnTo>
                  <a:pt x="945645" y="0"/>
                </a:lnTo>
                <a:lnTo>
                  <a:pt x="945645" y="890626"/>
                </a:lnTo>
                <a:lnTo>
                  <a:pt x="0" y="890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884723" y="1028700"/>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10806306" y="3247353"/>
            <a:ext cx="7144031" cy="5174011"/>
          </a:xfrm>
          <a:custGeom>
            <a:avLst/>
            <a:gdLst/>
            <a:ahLst/>
            <a:cxnLst/>
            <a:rect l="l" t="t" r="r" b="b"/>
            <a:pathLst>
              <a:path w="7144031" h="5174011">
                <a:moveTo>
                  <a:pt x="0" y="0"/>
                </a:moveTo>
                <a:lnTo>
                  <a:pt x="7144031" y="0"/>
                </a:lnTo>
                <a:lnTo>
                  <a:pt x="7144031" y="5174011"/>
                </a:lnTo>
                <a:lnTo>
                  <a:pt x="0" y="5174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929282" y="3965701"/>
            <a:ext cx="4898080" cy="3737314"/>
          </a:xfrm>
          <a:custGeom>
            <a:avLst/>
            <a:gdLst/>
            <a:ahLst/>
            <a:cxnLst/>
            <a:rect l="l" t="t" r="r" b="b"/>
            <a:pathLst>
              <a:path w="4898080" h="3737314">
                <a:moveTo>
                  <a:pt x="0" y="0"/>
                </a:moveTo>
                <a:lnTo>
                  <a:pt x="4898080" y="0"/>
                </a:lnTo>
                <a:lnTo>
                  <a:pt x="4898080" y="3737314"/>
                </a:lnTo>
                <a:lnTo>
                  <a:pt x="0" y="3737314"/>
                </a:lnTo>
                <a:lnTo>
                  <a:pt x="0" y="0"/>
                </a:lnTo>
                <a:close/>
              </a:path>
            </a:pathLst>
          </a:custGeom>
          <a:blipFill>
            <a:blip r:embed="rId5"/>
            <a:stretch>
              <a:fillRect l="-3639" r="-3639"/>
            </a:stretch>
          </a:blipFill>
        </p:spPr>
      </p:sp>
      <p:sp>
        <p:nvSpPr>
          <p:cNvPr id="5" name="Freeform 5"/>
          <p:cNvSpPr/>
          <p:nvPr/>
        </p:nvSpPr>
        <p:spPr>
          <a:xfrm>
            <a:off x="7125966" y="1028700"/>
            <a:ext cx="2018034" cy="1319290"/>
          </a:xfrm>
          <a:custGeom>
            <a:avLst/>
            <a:gdLst/>
            <a:ahLst/>
            <a:cxnLst/>
            <a:rect l="l" t="t" r="r" b="b"/>
            <a:pathLst>
              <a:path w="2018034" h="1319290">
                <a:moveTo>
                  <a:pt x="0" y="0"/>
                </a:moveTo>
                <a:lnTo>
                  <a:pt x="2018034" y="0"/>
                </a:lnTo>
                <a:lnTo>
                  <a:pt x="2018034" y="1319290"/>
                </a:lnTo>
                <a:lnTo>
                  <a:pt x="0" y="13192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04950" y="7734173"/>
            <a:ext cx="6267292" cy="1059742"/>
          </a:xfrm>
          <a:custGeom>
            <a:avLst/>
            <a:gdLst/>
            <a:ahLst/>
            <a:cxnLst/>
            <a:rect l="l" t="t" r="r" b="b"/>
            <a:pathLst>
              <a:path w="6267292" h="1059742">
                <a:moveTo>
                  <a:pt x="0" y="0"/>
                </a:moveTo>
                <a:lnTo>
                  <a:pt x="6267292" y="0"/>
                </a:lnTo>
                <a:lnTo>
                  <a:pt x="6267292" y="1059742"/>
                </a:lnTo>
                <a:lnTo>
                  <a:pt x="0" y="10597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953423" y="3655846"/>
            <a:ext cx="9129518" cy="3549228"/>
          </a:xfrm>
          <a:prstGeom prst="rect">
            <a:avLst/>
          </a:prstGeom>
        </p:spPr>
        <p:txBody>
          <a:bodyPr lIns="0" tIns="0" rIns="0" bIns="0" rtlCol="0" anchor="t">
            <a:spAutoFit/>
          </a:bodyPr>
          <a:lstStyle/>
          <a:p>
            <a:pPr>
              <a:lnSpc>
                <a:spcPts val="9026"/>
              </a:lnSpc>
            </a:pPr>
            <a:r>
              <a:rPr lang="en-US" sz="8436">
                <a:solidFill>
                  <a:srgbClr val="000000"/>
                </a:solidFill>
                <a:latin typeface="Bryndan Write"/>
              </a:rPr>
              <a:t>      How does </a:t>
            </a:r>
          </a:p>
          <a:p>
            <a:pPr algn="ctr">
              <a:lnSpc>
                <a:spcPts val="9026"/>
              </a:lnSpc>
            </a:pPr>
            <a:r>
              <a:rPr lang="en-US" sz="8436">
                <a:solidFill>
                  <a:srgbClr val="000000"/>
                </a:solidFill>
                <a:latin typeface="Bryndan Write"/>
              </a:rPr>
              <a:t>Logistic Regression work?</a:t>
            </a:r>
          </a:p>
        </p:txBody>
      </p:sp>
      <p:sp>
        <p:nvSpPr>
          <p:cNvPr id="8" name="Freeform 8"/>
          <p:cNvSpPr/>
          <p:nvPr/>
        </p:nvSpPr>
        <p:spPr>
          <a:xfrm>
            <a:off x="1504950" y="1413592"/>
            <a:ext cx="2018034" cy="1319290"/>
          </a:xfrm>
          <a:custGeom>
            <a:avLst/>
            <a:gdLst/>
            <a:ahLst/>
            <a:cxnLst/>
            <a:rect l="l" t="t" r="r" b="b"/>
            <a:pathLst>
              <a:path w="2018034" h="1319290">
                <a:moveTo>
                  <a:pt x="0" y="0"/>
                </a:moveTo>
                <a:lnTo>
                  <a:pt x="2018034" y="0"/>
                </a:lnTo>
                <a:lnTo>
                  <a:pt x="2018034" y="1319289"/>
                </a:lnTo>
                <a:lnTo>
                  <a:pt x="0" y="13192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378322" y="753947"/>
            <a:ext cx="2018034" cy="1319290"/>
          </a:xfrm>
          <a:custGeom>
            <a:avLst/>
            <a:gdLst/>
            <a:ahLst/>
            <a:cxnLst/>
            <a:rect l="l" t="t" r="r" b="b"/>
            <a:pathLst>
              <a:path w="2018034" h="1319290">
                <a:moveTo>
                  <a:pt x="0" y="0"/>
                </a:moveTo>
                <a:lnTo>
                  <a:pt x="2018034" y="0"/>
                </a:lnTo>
                <a:lnTo>
                  <a:pt x="2018034" y="1319290"/>
                </a:lnTo>
                <a:lnTo>
                  <a:pt x="0" y="13192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5387339" y="8264044"/>
            <a:ext cx="2018034" cy="1319290"/>
          </a:xfrm>
          <a:custGeom>
            <a:avLst/>
            <a:gdLst/>
            <a:ahLst/>
            <a:cxnLst/>
            <a:rect l="l" t="t" r="r" b="b"/>
            <a:pathLst>
              <a:path w="2018034" h="1319290">
                <a:moveTo>
                  <a:pt x="0" y="0"/>
                </a:moveTo>
                <a:lnTo>
                  <a:pt x="2018034" y="0"/>
                </a:lnTo>
                <a:lnTo>
                  <a:pt x="2018034" y="1319290"/>
                </a:lnTo>
                <a:lnTo>
                  <a:pt x="0" y="13192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8134983" y="8490949"/>
            <a:ext cx="2018034" cy="1319290"/>
          </a:xfrm>
          <a:custGeom>
            <a:avLst/>
            <a:gdLst/>
            <a:ahLst/>
            <a:cxnLst/>
            <a:rect l="l" t="t" r="r" b="b"/>
            <a:pathLst>
              <a:path w="2018034" h="1319290">
                <a:moveTo>
                  <a:pt x="0" y="0"/>
                </a:moveTo>
                <a:lnTo>
                  <a:pt x="2018034" y="0"/>
                </a:lnTo>
                <a:lnTo>
                  <a:pt x="2018034" y="1319290"/>
                </a:lnTo>
                <a:lnTo>
                  <a:pt x="0" y="13192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2661307" y="1376515"/>
            <a:ext cx="13287288" cy="3631397"/>
            <a:chOff x="0" y="0"/>
            <a:chExt cx="3499533" cy="956417"/>
          </a:xfrm>
        </p:grpSpPr>
        <p:sp>
          <p:nvSpPr>
            <p:cNvPr id="4" name="Freeform 4"/>
            <p:cNvSpPr/>
            <p:nvPr/>
          </p:nvSpPr>
          <p:spPr>
            <a:xfrm>
              <a:off x="0" y="0"/>
              <a:ext cx="3499533" cy="956417"/>
            </a:xfrm>
            <a:custGeom>
              <a:avLst/>
              <a:gdLst/>
              <a:ahLst/>
              <a:cxnLst/>
              <a:rect l="l" t="t" r="r" b="b"/>
              <a:pathLst>
                <a:path w="3499533" h="956417">
                  <a:moveTo>
                    <a:pt x="14566" y="0"/>
                  </a:moveTo>
                  <a:lnTo>
                    <a:pt x="3484966" y="0"/>
                  </a:lnTo>
                  <a:cubicBezTo>
                    <a:pt x="3488829" y="0"/>
                    <a:pt x="3492534" y="1535"/>
                    <a:pt x="3495266" y="4266"/>
                  </a:cubicBezTo>
                  <a:cubicBezTo>
                    <a:pt x="3497998" y="6998"/>
                    <a:pt x="3499533" y="10703"/>
                    <a:pt x="3499533" y="14566"/>
                  </a:cubicBezTo>
                  <a:lnTo>
                    <a:pt x="3499533" y="941851"/>
                  </a:lnTo>
                  <a:cubicBezTo>
                    <a:pt x="3499533" y="945714"/>
                    <a:pt x="3497998" y="949419"/>
                    <a:pt x="3495266" y="952151"/>
                  </a:cubicBezTo>
                  <a:cubicBezTo>
                    <a:pt x="3492534" y="954883"/>
                    <a:pt x="3488829" y="956417"/>
                    <a:pt x="3484966" y="956417"/>
                  </a:cubicBezTo>
                  <a:lnTo>
                    <a:pt x="14566" y="956417"/>
                  </a:lnTo>
                  <a:cubicBezTo>
                    <a:pt x="10703" y="956417"/>
                    <a:pt x="6998" y="954883"/>
                    <a:pt x="4266" y="952151"/>
                  </a:cubicBezTo>
                  <a:cubicBezTo>
                    <a:pt x="1535" y="949419"/>
                    <a:pt x="0" y="945714"/>
                    <a:pt x="0" y="941851"/>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5" name="TextBox 5"/>
            <p:cNvSpPr txBox="1"/>
            <p:nvPr/>
          </p:nvSpPr>
          <p:spPr>
            <a:xfrm>
              <a:off x="0" y="-38100"/>
              <a:ext cx="3499533" cy="99451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500356" y="5794260"/>
            <a:ext cx="13287288" cy="3464040"/>
            <a:chOff x="0" y="0"/>
            <a:chExt cx="3499533" cy="912340"/>
          </a:xfrm>
        </p:grpSpPr>
        <p:sp>
          <p:nvSpPr>
            <p:cNvPr id="7" name="Freeform 7"/>
            <p:cNvSpPr/>
            <p:nvPr/>
          </p:nvSpPr>
          <p:spPr>
            <a:xfrm>
              <a:off x="0" y="0"/>
              <a:ext cx="3499533" cy="912340"/>
            </a:xfrm>
            <a:custGeom>
              <a:avLst/>
              <a:gdLst/>
              <a:ahLst/>
              <a:cxnLst/>
              <a:rect l="l" t="t" r="r" b="b"/>
              <a:pathLst>
                <a:path w="3499533" h="912340">
                  <a:moveTo>
                    <a:pt x="14566" y="0"/>
                  </a:moveTo>
                  <a:lnTo>
                    <a:pt x="3484966" y="0"/>
                  </a:lnTo>
                  <a:cubicBezTo>
                    <a:pt x="3488829" y="0"/>
                    <a:pt x="3492534" y="1535"/>
                    <a:pt x="3495266" y="4266"/>
                  </a:cubicBezTo>
                  <a:cubicBezTo>
                    <a:pt x="3497998" y="6998"/>
                    <a:pt x="3499533" y="10703"/>
                    <a:pt x="3499533" y="14566"/>
                  </a:cubicBezTo>
                  <a:lnTo>
                    <a:pt x="3499533" y="897773"/>
                  </a:lnTo>
                  <a:cubicBezTo>
                    <a:pt x="3499533" y="901637"/>
                    <a:pt x="3497998" y="905342"/>
                    <a:pt x="3495266" y="908073"/>
                  </a:cubicBezTo>
                  <a:cubicBezTo>
                    <a:pt x="3492534" y="910805"/>
                    <a:pt x="3488829" y="912340"/>
                    <a:pt x="3484966" y="912340"/>
                  </a:cubicBezTo>
                  <a:lnTo>
                    <a:pt x="14566" y="912340"/>
                  </a:lnTo>
                  <a:cubicBezTo>
                    <a:pt x="10703" y="912340"/>
                    <a:pt x="6998" y="910805"/>
                    <a:pt x="4266" y="908073"/>
                  </a:cubicBezTo>
                  <a:cubicBezTo>
                    <a:pt x="1535" y="905342"/>
                    <a:pt x="0" y="901637"/>
                    <a:pt x="0" y="897773"/>
                  </a:cubicBezTo>
                  <a:lnTo>
                    <a:pt x="0" y="14566"/>
                  </a:lnTo>
                  <a:cubicBezTo>
                    <a:pt x="0" y="10703"/>
                    <a:pt x="1535" y="6998"/>
                    <a:pt x="4266" y="4266"/>
                  </a:cubicBezTo>
                  <a:cubicBezTo>
                    <a:pt x="6998" y="1535"/>
                    <a:pt x="10703" y="0"/>
                    <a:pt x="14566" y="0"/>
                  </a:cubicBezTo>
                  <a:close/>
                </a:path>
              </a:pathLst>
            </a:custGeom>
            <a:solidFill>
              <a:srgbClr val="808970"/>
            </a:solidFill>
          </p:spPr>
        </p:sp>
        <p:sp>
          <p:nvSpPr>
            <p:cNvPr id="8" name="TextBox 8"/>
            <p:cNvSpPr txBox="1"/>
            <p:nvPr/>
          </p:nvSpPr>
          <p:spPr>
            <a:xfrm>
              <a:off x="0" y="-38100"/>
              <a:ext cx="3499533" cy="95044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6145841">
            <a:off x="15716343"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017718" y="1596371"/>
            <a:ext cx="12252564" cy="2888741"/>
          </a:xfrm>
          <a:prstGeom prst="rect">
            <a:avLst/>
          </a:prstGeom>
        </p:spPr>
        <p:txBody>
          <a:bodyPr lIns="0" tIns="0" rIns="0" bIns="0" rtlCol="0" anchor="t">
            <a:spAutoFit/>
          </a:bodyPr>
          <a:lstStyle/>
          <a:p>
            <a:pPr algn="ctr">
              <a:lnSpc>
                <a:spcPts val="3894"/>
              </a:lnSpc>
            </a:pPr>
            <a:r>
              <a:rPr lang="en-US" sz="2200">
                <a:solidFill>
                  <a:srgbClr val="FFFFFF"/>
                </a:solidFill>
                <a:latin typeface="Poppins"/>
              </a:rPr>
              <a:t>Machine learning generally involves predicting a quantitative outcome or a qualitative class. The former is commonly referred to as a regression problem. In the scenario of linear regression, the input is a continuous variable, and the prediction is a numerical value. When predicting a qualitative outcome (class), the task is considered a classification problem. Examples of classification problems include predicting what products a user will buy or if a target user will click on an online advertisement. </a:t>
            </a:r>
          </a:p>
        </p:txBody>
      </p:sp>
      <p:sp>
        <p:nvSpPr>
          <p:cNvPr id="11" name="TextBox 11"/>
          <p:cNvSpPr txBox="1"/>
          <p:nvPr/>
        </p:nvSpPr>
        <p:spPr>
          <a:xfrm>
            <a:off x="3633493" y="5883784"/>
            <a:ext cx="11636789" cy="3374516"/>
          </a:xfrm>
          <a:prstGeom prst="rect">
            <a:avLst/>
          </a:prstGeom>
        </p:spPr>
        <p:txBody>
          <a:bodyPr lIns="0" tIns="0" rIns="0" bIns="0" rtlCol="0" anchor="t">
            <a:spAutoFit/>
          </a:bodyPr>
          <a:lstStyle/>
          <a:p>
            <a:pPr algn="ctr">
              <a:lnSpc>
                <a:spcPts val="3894"/>
              </a:lnSpc>
            </a:pPr>
            <a:r>
              <a:rPr lang="en-US" sz="2200" dirty="0">
                <a:solidFill>
                  <a:srgbClr val="FFFFFF"/>
                </a:solidFill>
                <a:latin typeface="Poppins"/>
              </a:rPr>
              <a:t>In practice, the </a:t>
            </a:r>
            <a:r>
              <a:rPr lang="en-US" sz="2200" u="sng" dirty="0">
                <a:solidFill>
                  <a:srgbClr val="FFFFFF"/>
                </a:solidFill>
                <a:latin typeface="Poppins"/>
              </a:rPr>
              <a:t>logistic regression algorithm</a:t>
            </a:r>
            <a:r>
              <a:rPr lang="en-US" sz="2200" dirty="0">
                <a:solidFill>
                  <a:srgbClr val="FFFFFF"/>
                </a:solidFill>
                <a:latin typeface="Poppins"/>
              </a:rPr>
              <a:t> analyzes relationships between variables. It assigns probabilities to discrete outcomes using the Sigmoid function, which converts numerical results into an expression of probability between 0 and 1.0. Probability is either 0 or 1, depending on whether the event happens or not. For binary predictions, you can divide the population into two groups with a cut-off of 0.5. Everything above 0.5 is considered to belong to group A, and everything below is considered to belong to group B.</a:t>
            </a:r>
          </a:p>
        </p:txBody>
      </p:sp>
      <p:sp>
        <p:nvSpPr>
          <p:cNvPr id="12" name="Freeform 12"/>
          <p:cNvSpPr/>
          <p:nvPr/>
        </p:nvSpPr>
        <p:spPr>
          <a:xfrm rot="-4210037">
            <a:off x="946091" y="8756495"/>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9625153">
            <a:off x="15716343" y="8812577"/>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rot="-376260">
            <a:off x="1133391"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AutoShape 3"/>
          <p:cNvSpPr/>
          <p:nvPr/>
        </p:nvSpPr>
        <p:spPr>
          <a:xfrm flipV="1">
            <a:off x="-2301195" y="6639318"/>
            <a:ext cx="22890391" cy="0"/>
          </a:xfrm>
          <a:prstGeom prst="line">
            <a:avLst/>
          </a:prstGeom>
          <a:ln w="19050" cap="flat">
            <a:solidFill>
              <a:srgbClr val="F1E9E3"/>
            </a:solidFill>
            <a:prstDash val="solid"/>
            <a:headEnd type="none" w="sm" len="sm"/>
            <a:tailEnd type="none" w="sm" len="sm"/>
          </a:ln>
        </p:spPr>
      </p:sp>
      <p:sp>
        <p:nvSpPr>
          <p:cNvPr id="4" name="Freeform 4"/>
          <p:cNvSpPr/>
          <p:nvPr/>
        </p:nvSpPr>
        <p:spPr>
          <a:xfrm>
            <a:off x="0" y="567503"/>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961949" y="1975380"/>
            <a:ext cx="1297351" cy="1474263"/>
          </a:xfrm>
          <a:custGeom>
            <a:avLst/>
            <a:gdLst/>
            <a:ahLst/>
            <a:cxnLst/>
            <a:rect l="l" t="t" r="r" b="b"/>
            <a:pathLst>
              <a:path w="1297351" h="1474263">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542572" y="6648843"/>
            <a:ext cx="21131768" cy="8227558"/>
          </a:xfrm>
          <a:custGeom>
            <a:avLst/>
            <a:gdLst/>
            <a:ahLst/>
            <a:cxnLst/>
            <a:rect l="l" t="t" r="r" b="b"/>
            <a:pathLst>
              <a:path w="21131768" h="8227558">
                <a:moveTo>
                  <a:pt x="0" y="0"/>
                </a:moveTo>
                <a:lnTo>
                  <a:pt x="21131767" y="0"/>
                </a:lnTo>
                <a:lnTo>
                  <a:pt x="21131767" y="8227558"/>
                </a:lnTo>
                <a:lnTo>
                  <a:pt x="0" y="8227558"/>
                </a:lnTo>
                <a:lnTo>
                  <a:pt x="0" y="0"/>
                </a:lnTo>
                <a:close/>
              </a:path>
            </a:pathLst>
          </a:custGeom>
          <a:blipFill>
            <a:blip r:embed="rId7"/>
            <a:stretch>
              <a:fillRect t="-14677" b="-14677"/>
            </a:stretch>
          </a:blipFill>
        </p:spPr>
      </p:sp>
      <p:sp>
        <p:nvSpPr>
          <p:cNvPr id="7" name="TextBox 7"/>
          <p:cNvSpPr txBox="1"/>
          <p:nvPr/>
        </p:nvSpPr>
        <p:spPr>
          <a:xfrm>
            <a:off x="4065427" y="586553"/>
            <a:ext cx="10157146" cy="2413730"/>
          </a:xfrm>
          <a:prstGeom prst="rect">
            <a:avLst/>
          </a:prstGeom>
        </p:spPr>
        <p:txBody>
          <a:bodyPr lIns="0" tIns="0" rIns="0" bIns="0" rtlCol="0" anchor="t">
            <a:spAutoFit/>
          </a:bodyPr>
          <a:lstStyle/>
          <a:p>
            <a:pPr algn="ctr">
              <a:lnSpc>
                <a:spcPts val="9069"/>
              </a:lnSpc>
            </a:pPr>
            <a:r>
              <a:rPr lang="en-US" sz="8475" dirty="0">
                <a:solidFill>
                  <a:srgbClr val="000000"/>
                </a:solidFill>
                <a:latin typeface="Bryndan Write"/>
              </a:rPr>
              <a:t>Use cases of Logistic Regression</a:t>
            </a:r>
          </a:p>
        </p:txBody>
      </p:sp>
      <p:sp>
        <p:nvSpPr>
          <p:cNvPr id="8" name="TextBox 8"/>
          <p:cNvSpPr txBox="1"/>
          <p:nvPr/>
        </p:nvSpPr>
        <p:spPr>
          <a:xfrm>
            <a:off x="3016889" y="4140709"/>
            <a:ext cx="12254221" cy="1306831"/>
          </a:xfrm>
          <a:prstGeom prst="rect">
            <a:avLst/>
          </a:prstGeom>
        </p:spPr>
        <p:txBody>
          <a:bodyPr lIns="0" tIns="0" rIns="0" bIns="0" rtlCol="0" anchor="t">
            <a:spAutoFit/>
          </a:bodyPr>
          <a:lstStyle/>
          <a:p>
            <a:pPr algn="ctr">
              <a:lnSpc>
                <a:spcPts val="5309"/>
              </a:lnSpc>
            </a:pPr>
            <a:r>
              <a:rPr lang="en-US" sz="2999">
                <a:solidFill>
                  <a:srgbClr val="000000"/>
                </a:solidFill>
                <a:latin typeface="Poppins"/>
              </a:rPr>
              <a:t>Logistic regression models can help teams identify data anomalies, which are predictive of fraud.</a:t>
            </a:r>
          </a:p>
        </p:txBody>
      </p:sp>
      <p:sp>
        <p:nvSpPr>
          <p:cNvPr id="9" name="TextBox 9"/>
          <p:cNvSpPr txBox="1"/>
          <p:nvPr/>
        </p:nvSpPr>
        <p:spPr>
          <a:xfrm>
            <a:off x="544264" y="3125678"/>
            <a:ext cx="5842496" cy="826893"/>
          </a:xfrm>
          <a:prstGeom prst="rect">
            <a:avLst/>
          </a:prstGeom>
        </p:spPr>
        <p:txBody>
          <a:bodyPr lIns="0" tIns="0" rIns="0" bIns="0" rtlCol="0" anchor="t">
            <a:spAutoFit/>
          </a:bodyPr>
          <a:lstStyle/>
          <a:p>
            <a:pPr marL="550536" lvl="1" algn="ctr">
              <a:lnSpc>
                <a:spcPts val="7139"/>
              </a:lnSpc>
              <a:spcBef>
                <a:spcPct val="0"/>
              </a:spcBef>
            </a:pPr>
            <a:r>
              <a:rPr lang="en-US" sz="5099" dirty="0">
                <a:solidFill>
                  <a:srgbClr val="000000"/>
                </a:solidFill>
                <a:latin typeface="Bryndan Write"/>
              </a:rPr>
              <a:t>1. Fraud detection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80">
                                          <p:stCondLst>
                                            <p:cond delay="0"/>
                                          </p:stCondLst>
                                        </p:cTn>
                                        <p:tgtEl>
                                          <p:spTgt spid="9"/>
                                        </p:tgtEl>
                                      </p:cBhvr>
                                    </p:animEffect>
                                    <p:anim calcmode="lin" valueType="num">
                                      <p:cBhvr>
                                        <p:cTn id="5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1" dur="26">
                                          <p:stCondLst>
                                            <p:cond delay="650"/>
                                          </p:stCondLst>
                                        </p:cTn>
                                        <p:tgtEl>
                                          <p:spTgt spid="9"/>
                                        </p:tgtEl>
                                      </p:cBhvr>
                                      <p:to x="100000" y="60000"/>
                                    </p:animScale>
                                    <p:animScale>
                                      <p:cBhvr>
                                        <p:cTn id="62" dur="166" decel="50000">
                                          <p:stCondLst>
                                            <p:cond delay="676"/>
                                          </p:stCondLst>
                                        </p:cTn>
                                        <p:tgtEl>
                                          <p:spTgt spid="9"/>
                                        </p:tgtEl>
                                      </p:cBhvr>
                                      <p:to x="100000" y="100000"/>
                                    </p:animScale>
                                    <p:animScale>
                                      <p:cBhvr>
                                        <p:cTn id="63" dur="26">
                                          <p:stCondLst>
                                            <p:cond delay="1312"/>
                                          </p:stCondLst>
                                        </p:cTn>
                                        <p:tgtEl>
                                          <p:spTgt spid="9"/>
                                        </p:tgtEl>
                                      </p:cBhvr>
                                      <p:to x="100000" y="80000"/>
                                    </p:animScale>
                                    <p:animScale>
                                      <p:cBhvr>
                                        <p:cTn id="64" dur="166" decel="50000">
                                          <p:stCondLst>
                                            <p:cond delay="1338"/>
                                          </p:stCondLst>
                                        </p:cTn>
                                        <p:tgtEl>
                                          <p:spTgt spid="9"/>
                                        </p:tgtEl>
                                      </p:cBhvr>
                                      <p:to x="100000" y="100000"/>
                                    </p:animScale>
                                    <p:animScale>
                                      <p:cBhvr>
                                        <p:cTn id="65" dur="26">
                                          <p:stCondLst>
                                            <p:cond delay="1642"/>
                                          </p:stCondLst>
                                        </p:cTn>
                                        <p:tgtEl>
                                          <p:spTgt spid="9"/>
                                        </p:tgtEl>
                                      </p:cBhvr>
                                      <p:to x="100000" y="90000"/>
                                    </p:animScale>
                                    <p:animScale>
                                      <p:cBhvr>
                                        <p:cTn id="66" dur="166" decel="50000">
                                          <p:stCondLst>
                                            <p:cond delay="1668"/>
                                          </p:stCondLst>
                                        </p:cTn>
                                        <p:tgtEl>
                                          <p:spTgt spid="9"/>
                                        </p:tgtEl>
                                      </p:cBhvr>
                                      <p:to x="100000" y="100000"/>
                                    </p:animScale>
                                    <p:animScale>
                                      <p:cBhvr>
                                        <p:cTn id="67" dur="26">
                                          <p:stCondLst>
                                            <p:cond delay="1808"/>
                                          </p:stCondLst>
                                        </p:cTn>
                                        <p:tgtEl>
                                          <p:spTgt spid="9"/>
                                        </p:tgtEl>
                                      </p:cBhvr>
                                      <p:to x="100000" y="95000"/>
                                    </p:animScale>
                                    <p:animScale>
                                      <p:cBhvr>
                                        <p:cTn id="6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AutoShape 3"/>
          <p:cNvSpPr/>
          <p:nvPr/>
        </p:nvSpPr>
        <p:spPr>
          <a:xfrm flipV="1">
            <a:off x="-2301195" y="6639318"/>
            <a:ext cx="22890391" cy="0"/>
          </a:xfrm>
          <a:prstGeom prst="line">
            <a:avLst/>
          </a:prstGeom>
          <a:ln w="19050" cap="flat">
            <a:solidFill>
              <a:srgbClr val="F1E9E3"/>
            </a:solidFill>
            <a:prstDash val="solid"/>
            <a:headEnd type="none" w="sm" len="sm"/>
            <a:tailEnd type="none" w="sm" len="sm"/>
          </a:ln>
        </p:spPr>
      </p:sp>
      <p:sp>
        <p:nvSpPr>
          <p:cNvPr id="4" name="Freeform 4"/>
          <p:cNvSpPr/>
          <p:nvPr/>
        </p:nvSpPr>
        <p:spPr>
          <a:xfrm>
            <a:off x="0" y="567503"/>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961949" y="1975380"/>
            <a:ext cx="1297351" cy="1474263"/>
          </a:xfrm>
          <a:custGeom>
            <a:avLst/>
            <a:gdLst/>
            <a:ahLst/>
            <a:cxnLst/>
            <a:rect l="l" t="t" r="r" b="b"/>
            <a:pathLst>
              <a:path w="1297351" h="1474263">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542572" y="6648843"/>
            <a:ext cx="21131768" cy="8227558"/>
          </a:xfrm>
          <a:custGeom>
            <a:avLst/>
            <a:gdLst/>
            <a:ahLst/>
            <a:cxnLst/>
            <a:rect l="l" t="t" r="r" b="b"/>
            <a:pathLst>
              <a:path w="21131768" h="8227558">
                <a:moveTo>
                  <a:pt x="0" y="0"/>
                </a:moveTo>
                <a:lnTo>
                  <a:pt x="21131767" y="0"/>
                </a:lnTo>
                <a:lnTo>
                  <a:pt x="21131767" y="8227558"/>
                </a:lnTo>
                <a:lnTo>
                  <a:pt x="0" y="8227558"/>
                </a:lnTo>
                <a:lnTo>
                  <a:pt x="0" y="0"/>
                </a:lnTo>
                <a:close/>
              </a:path>
            </a:pathLst>
          </a:custGeom>
          <a:blipFill>
            <a:blip r:embed="rId7"/>
            <a:stretch>
              <a:fillRect t="-14677" b="-14677"/>
            </a:stretch>
          </a:blipFill>
        </p:spPr>
      </p:sp>
      <p:sp>
        <p:nvSpPr>
          <p:cNvPr id="7" name="TextBox 7"/>
          <p:cNvSpPr txBox="1"/>
          <p:nvPr/>
        </p:nvSpPr>
        <p:spPr>
          <a:xfrm>
            <a:off x="4065427" y="681426"/>
            <a:ext cx="10157146" cy="2413730"/>
          </a:xfrm>
          <a:prstGeom prst="rect">
            <a:avLst/>
          </a:prstGeom>
        </p:spPr>
        <p:txBody>
          <a:bodyPr lIns="0" tIns="0" rIns="0" bIns="0" rtlCol="0" anchor="t">
            <a:spAutoFit/>
          </a:bodyPr>
          <a:lstStyle/>
          <a:p>
            <a:pPr algn="ctr">
              <a:lnSpc>
                <a:spcPts val="9069"/>
              </a:lnSpc>
            </a:pPr>
            <a:r>
              <a:rPr lang="en-US" sz="8475" dirty="0">
                <a:solidFill>
                  <a:srgbClr val="000000"/>
                </a:solidFill>
                <a:latin typeface="Bryndan Write"/>
              </a:rPr>
              <a:t>Use cases of Logistic Regression</a:t>
            </a:r>
          </a:p>
        </p:txBody>
      </p:sp>
      <p:sp>
        <p:nvSpPr>
          <p:cNvPr id="8" name="TextBox 8"/>
          <p:cNvSpPr txBox="1"/>
          <p:nvPr/>
        </p:nvSpPr>
        <p:spPr>
          <a:xfrm>
            <a:off x="3016889" y="4140709"/>
            <a:ext cx="12254221" cy="1306831"/>
          </a:xfrm>
          <a:prstGeom prst="rect">
            <a:avLst/>
          </a:prstGeom>
        </p:spPr>
        <p:txBody>
          <a:bodyPr lIns="0" tIns="0" rIns="0" bIns="0" rtlCol="0" anchor="t">
            <a:spAutoFit/>
          </a:bodyPr>
          <a:lstStyle/>
          <a:p>
            <a:pPr algn="ctr">
              <a:lnSpc>
                <a:spcPts val="5309"/>
              </a:lnSpc>
            </a:pPr>
            <a:r>
              <a:rPr lang="en-US" sz="2999" dirty="0">
                <a:solidFill>
                  <a:srgbClr val="000000"/>
                </a:solidFill>
                <a:latin typeface="Poppins"/>
              </a:rPr>
              <a:t> In medicine, this analytics approach can be used to predict the likelihood of disease or illness for a given population. </a:t>
            </a:r>
          </a:p>
        </p:txBody>
      </p:sp>
      <p:sp>
        <p:nvSpPr>
          <p:cNvPr id="9" name="TextBox 9"/>
          <p:cNvSpPr txBox="1"/>
          <p:nvPr/>
        </p:nvSpPr>
        <p:spPr>
          <a:xfrm>
            <a:off x="1028700" y="3125678"/>
            <a:ext cx="6020594" cy="927737"/>
          </a:xfrm>
          <a:prstGeom prst="rect">
            <a:avLst/>
          </a:prstGeom>
        </p:spPr>
        <p:txBody>
          <a:bodyPr lIns="0" tIns="0" rIns="0" bIns="0" rtlCol="0" anchor="t">
            <a:spAutoFit/>
          </a:bodyPr>
          <a:lstStyle/>
          <a:p>
            <a:pPr algn="ctr">
              <a:lnSpc>
                <a:spcPts val="7139"/>
              </a:lnSpc>
              <a:spcBef>
                <a:spcPct val="0"/>
              </a:spcBef>
            </a:pPr>
            <a:r>
              <a:rPr lang="en-US" sz="5099" dirty="0">
                <a:solidFill>
                  <a:srgbClr val="000000"/>
                </a:solidFill>
                <a:latin typeface="Bryndan Write"/>
              </a:rPr>
              <a:t>2. Disease prediction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80">
                                          <p:stCondLst>
                                            <p:cond delay="0"/>
                                          </p:stCondLst>
                                        </p:cTn>
                                        <p:tgtEl>
                                          <p:spTgt spid="8"/>
                                        </p:tgtEl>
                                      </p:cBhvr>
                                    </p:animEffect>
                                    <p:anim calcmode="lin" valueType="num">
                                      <p:cBhvr>
                                        <p:cTn id="4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gtEl>
                                      </p:cBhvr>
                                      <p:to x="100000" y="60000"/>
                                    </p:animScale>
                                    <p:animScale>
                                      <p:cBhvr>
                                        <p:cTn id="46" dur="166" decel="50000">
                                          <p:stCondLst>
                                            <p:cond delay="676"/>
                                          </p:stCondLst>
                                        </p:cTn>
                                        <p:tgtEl>
                                          <p:spTgt spid="8"/>
                                        </p:tgtEl>
                                      </p:cBhvr>
                                      <p:to x="100000" y="100000"/>
                                    </p:animScale>
                                    <p:animScale>
                                      <p:cBhvr>
                                        <p:cTn id="47" dur="26">
                                          <p:stCondLst>
                                            <p:cond delay="1312"/>
                                          </p:stCondLst>
                                        </p:cTn>
                                        <p:tgtEl>
                                          <p:spTgt spid="8"/>
                                        </p:tgtEl>
                                      </p:cBhvr>
                                      <p:to x="100000" y="80000"/>
                                    </p:animScale>
                                    <p:animScale>
                                      <p:cBhvr>
                                        <p:cTn id="48" dur="166" decel="50000">
                                          <p:stCondLst>
                                            <p:cond delay="1338"/>
                                          </p:stCondLst>
                                        </p:cTn>
                                        <p:tgtEl>
                                          <p:spTgt spid="8"/>
                                        </p:tgtEl>
                                      </p:cBhvr>
                                      <p:to x="100000" y="100000"/>
                                    </p:animScale>
                                    <p:animScale>
                                      <p:cBhvr>
                                        <p:cTn id="49" dur="26">
                                          <p:stCondLst>
                                            <p:cond delay="1642"/>
                                          </p:stCondLst>
                                        </p:cTn>
                                        <p:tgtEl>
                                          <p:spTgt spid="8"/>
                                        </p:tgtEl>
                                      </p:cBhvr>
                                      <p:to x="100000" y="90000"/>
                                    </p:animScale>
                                    <p:animScale>
                                      <p:cBhvr>
                                        <p:cTn id="50" dur="166" decel="50000">
                                          <p:stCondLst>
                                            <p:cond delay="1668"/>
                                          </p:stCondLst>
                                        </p:cTn>
                                        <p:tgtEl>
                                          <p:spTgt spid="8"/>
                                        </p:tgtEl>
                                      </p:cBhvr>
                                      <p:to x="100000" y="100000"/>
                                    </p:animScale>
                                    <p:animScale>
                                      <p:cBhvr>
                                        <p:cTn id="51" dur="26">
                                          <p:stCondLst>
                                            <p:cond delay="1808"/>
                                          </p:stCondLst>
                                        </p:cTn>
                                        <p:tgtEl>
                                          <p:spTgt spid="8"/>
                                        </p:tgtEl>
                                      </p:cBhvr>
                                      <p:to x="100000" y="95000"/>
                                    </p:animScale>
                                    <p:animScale>
                                      <p:cBhvr>
                                        <p:cTn id="52" dur="166" decel="50000">
                                          <p:stCondLst>
                                            <p:cond delay="1834"/>
                                          </p:stCondLst>
                                        </p:cTn>
                                        <p:tgtEl>
                                          <p:spTgt spid="8"/>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80">
                                          <p:stCondLst>
                                            <p:cond delay="0"/>
                                          </p:stCondLst>
                                        </p:cTn>
                                        <p:tgtEl>
                                          <p:spTgt spid="6"/>
                                        </p:tgtEl>
                                      </p:cBhvr>
                                    </p:animEffect>
                                    <p:anim calcmode="lin" valueType="num">
                                      <p:cBhvr>
                                        <p:cTn id="5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1" dur="26">
                                          <p:stCondLst>
                                            <p:cond delay="650"/>
                                          </p:stCondLst>
                                        </p:cTn>
                                        <p:tgtEl>
                                          <p:spTgt spid="6"/>
                                        </p:tgtEl>
                                      </p:cBhvr>
                                      <p:to x="100000" y="60000"/>
                                    </p:animScale>
                                    <p:animScale>
                                      <p:cBhvr>
                                        <p:cTn id="62" dur="166" decel="50000">
                                          <p:stCondLst>
                                            <p:cond delay="676"/>
                                          </p:stCondLst>
                                        </p:cTn>
                                        <p:tgtEl>
                                          <p:spTgt spid="6"/>
                                        </p:tgtEl>
                                      </p:cBhvr>
                                      <p:to x="100000" y="100000"/>
                                    </p:animScale>
                                    <p:animScale>
                                      <p:cBhvr>
                                        <p:cTn id="63" dur="26">
                                          <p:stCondLst>
                                            <p:cond delay="1312"/>
                                          </p:stCondLst>
                                        </p:cTn>
                                        <p:tgtEl>
                                          <p:spTgt spid="6"/>
                                        </p:tgtEl>
                                      </p:cBhvr>
                                      <p:to x="100000" y="80000"/>
                                    </p:animScale>
                                    <p:animScale>
                                      <p:cBhvr>
                                        <p:cTn id="64" dur="166" decel="50000">
                                          <p:stCondLst>
                                            <p:cond delay="1338"/>
                                          </p:stCondLst>
                                        </p:cTn>
                                        <p:tgtEl>
                                          <p:spTgt spid="6"/>
                                        </p:tgtEl>
                                      </p:cBhvr>
                                      <p:to x="100000" y="100000"/>
                                    </p:animScale>
                                    <p:animScale>
                                      <p:cBhvr>
                                        <p:cTn id="65" dur="26">
                                          <p:stCondLst>
                                            <p:cond delay="1642"/>
                                          </p:stCondLst>
                                        </p:cTn>
                                        <p:tgtEl>
                                          <p:spTgt spid="6"/>
                                        </p:tgtEl>
                                      </p:cBhvr>
                                      <p:to x="100000" y="90000"/>
                                    </p:animScale>
                                    <p:animScale>
                                      <p:cBhvr>
                                        <p:cTn id="66" dur="166" decel="50000">
                                          <p:stCondLst>
                                            <p:cond delay="1668"/>
                                          </p:stCondLst>
                                        </p:cTn>
                                        <p:tgtEl>
                                          <p:spTgt spid="6"/>
                                        </p:tgtEl>
                                      </p:cBhvr>
                                      <p:to x="100000" y="100000"/>
                                    </p:animScale>
                                    <p:animScale>
                                      <p:cBhvr>
                                        <p:cTn id="67" dur="26">
                                          <p:stCondLst>
                                            <p:cond delay="1808"/>
                                          </p:stCondLst>
                                        </p:cTn>
                                        <p:tgtEl>
                                          <p:spTgt spid="6"/>
                                        </p:tgtEl>
                                      </p:cBhvr>
                                      <p:to x="100000" y="95000"/>
                                    </p:animScale>
                                    <p:animScale>
                                      <p:cBhvr>
                                        <p:cTn id="6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AutoShape 3"/>
          <p:cNvSpPr/>
          <p:nvPr/>
        </p:nvSpPr>
        <p:spPr>
          <a:xfrm flipV="1">
            <a:off x="-2301195" y="6639318"/>
            <a:ext cx="22890391" cy="0"/>
          </a:xfrm>
          <a:prstGeom prst="line">
            <a:avLst/>
          </a:prstGeom>
          <a:ln w="19050" cap="flat">
            <a:solidFill>
              <a:srgbClr val="F1E9E3"/>
            </a:solidFill>
            <a:prstDash val="solid"/>
            <a:headEnd type="none" w="sm" len="sm"/>
            <a:tailEnd type="none" w="sm" len="sm"/>
          </a:ln>
        </p:spPr>
      </p:sp>
      <p:sp>
        <p:nvSpPr>
          <p:cNvPr id="4" name="Freeform 4"/>
          <p:cNvSpPr/>
          <p:nvPr/>
        </p:nvSpPr>
        <p:spPr>
          <a:xfrm>
            <a:off x="0" y="567503"/>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961949" y="1975380"/>
            <a:ext cx="1297351" cy="1474263"/>
          </a:xfrm>
          <a:custGeom>
            <a:avLst/>
            <a:gdLst/>
            <a:ahLst/>
            <a:cxnLst/>
            <a:rect l="l" t="t" r="r" b="b"/>
            <a:pathLst>
              <a:path w="1297351" h="1474263">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0" y="7688635"/>
            <a:ext cx="21131768" cy="8227558"/>
          </a:xfrm>
          <a:custGeom>
            <a:avLst/>
            <a:gdLst/>
            <a:ahLst/>
            <a:cxnLst/>
            <a:rect l="l" t="t" r="r" b="b"/>
            <a:pathLst>
              <a:path w="21131768" h="8227558">
                <a:moveTo>
                  <a:pt x="0" y="0"/>
                </a:moveTo>
                <a:lnTo>
                  <a:pt x="21131768" y="0"/>
                </a:lnTo>
                <a:lnTo>
                  <a:pt x="21131768" y="8227559"/>
                </a:lnTo>
                <a:lnTo>
                  <a:pt x="0" y="8227559"/>
                </a:lnTo>
                <a:lnTo>
                  <a:pt x="0" y="0"/>
                </a:lnTo>
                <a:close/>
              </a:path>
            </a:pathLst>
          </a:custGeom>
          <a:blipFill>
            <a:blip r:embed="rId7"/>
            <a:stretch>
              <a:fillRect t="-14677" b="-14677"/>
            </a:stretch>
          </a:blipFill>
        </p:spPr>
      </p:sp>
      <p:sp>
        <p:nvSpPr>
          <p:cNvPr id="7" name="TextBox 7"/>
          <p:cNvSpPr txBox="1"/>
          <p:nvPr/>
        </p:nvSpPr>
        <p:spPr>
          <a:xfrm>
            <a:off x="4087198" y="551174"/>
            <a:ext cx="10157146" cy="2413730"/>
          </a:xfrm>
          <a:prstGeom prst="rect">
            <a:avLst/>
          </a:prstGeom>
        </p:spPr>
        <p:txBody>
          <a:bodyPr lIns="0" tIns="0" rIns="0" bIns="0" rtlCol="0" anchor="t">
            <a:spAutoFit/>
          </a:bodyPr>
          <a:lstStyle/>
          <a:p>
            <a:pPr algn="ctr">
              <a:lnSpc>
                <a:spcPts val="9069"/>
              </a:lnSpc>
            </a:pPr>
            <a:r>
              <a:rPr lang="en-US" sz="8475">
                <a:solidFill>
                  <a:srgbClr val="000000"/>
                </a:solidFill>
                <a:latin typeface="Bryndan Write"/>
              </a:rPr>
              <a:t>Use cases of Logistic Regression</a:t>
            </a:r>
          </a:p>
        </p:txBody>
      </p:sp>
      <p:sp>
        <p:nvSpPr>
          <p:cNvPr id="8" name="TextBox 8"/>
          <p:cNvSpPr txBox="1"/>
          <p:nvPr/>
        </p:nvSpPr>
        <p:spPr>
          <a:xfrm>
            <a:off x="3038660" y="4105330"/>
            <a:ext cx="12254221" cy="3307081"/>
          </a:xfrm>
          <a:prstGeom prst="rect">
            <a:avLst/>
          </a:prstGeom>
        </p:spPr>
        <p:txBody>
          <a:bodyPr lIns="0" tIns="0" rIns="0" bIns="0" rtlCol="0" anchor="t">
            <a:spAutoFit/>
          </a:bodyPr>
          <a:lstStyle/>
          <a:p>
            <a:pPr algn="ctr">
              <a:lnSpc>
                <a:spcPts val="5309"/>
              </a:lnSpc>
            </a:pPr>
            <a:r>
              <a:rPr lang="en-US" sz="2999">
                <a:solidFill>
                  <a:srgbClr val="000000"/>
                </a:solidFill>
                <a:latin typeface="Poppins"/>
              </a:rPr>
              <a:t>Specific behaviors may be indicative of churn in different functions of an organization. For example, human resources and management teams may want to know if there are high performers within the company who are at risk of leaving the organization;</a:t>
            </a:r>
          </a:p>
        </p:txBody>
      </p:sp>
      <p:sp>
        <p:nvSpPr>
          <p:cNvPr id="9" name="TextBox 9"/>
          <p:cNvSpPr txBox="1"/>
          <p:nvPr/>
        </p:nvSpPr>
        <p:spPr>
          <a:xfrm>
            <a:off x="1050471" y="3091868"/>
            <a:ext cx="5519936" cy="927737"/>
          </a:xfrm>
          <a:prstGeom prst="rect">
            <a:avLst/>
          </a:prstGeom>
        </p:spPr>
        <p:txBody>
          <a:bodyPr lIns="0" tIns="0" rIns="0" bIns="0" rtlCol="0" anchor="t">
            <a:spAutoFit/>
          </a:bodyPr>
          <a:lstStyle/>
          <a:p>
            <a:pPr algn="ctr">
              <a:lnSpc>
                <a:spcPts val="7139"/>
              </a:lnSpc>
              <a:spcBef>
                <a:spcPct val="0"/>
              </a:spcBef>
            </a:pPr>
            <a:r>
              <a:rPr lang="en-US" sz="5099">
                <a:solidFill>
                  <a:srgbClr val="000000"/>
                </a:solidFill>
                <a:latin typeface="Bryndan Write"/>
              </a:rPr>
              <a:t>3. Churn prediction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80">
                                          <p:stCondLst>
                                            <p:cond delay="0"/>
                                          </p:stCondLst>
                                        </p:cTn>
                                        <p:tgtEl>
                                          <p:spTgt spid="8"/>
                                        </p:tgtEl>
                                      </p:cBhvr>
                                    </p:animEffect>
                                    <p:anim calcmode="lin" valueType="num">
                                      <p:cBhvr>
                                        <p:cTn id="4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gtEl>
                                      </p:cBhvr>
                                      <p:to x="100000" y="60000"/>
                                    </p:animScale>
                                    <p:animScale>
                                      <p:cBhvr>
                                        <p:cTn id="46" dur="166" decel="50000">
                                          <p:stCondLst>
                                            <p:cond delay="676"/>
                                          </p:stCondLst>
                                        </p:cTn>
                                        <p:tgtEl>
                                          <p:spTgt spid="8"/>
                                        </p:tgtEl>
                                      </p:cBhvr>
                                      <p:to x="100000" y="100000"/>
                                    </p:animScale>
                                    <p:animScale>
                                      <p:cBhvr>
                                        <p:cTn id="47" dur="26">
                                          <p:stCondLst>
                                            <p:cond delay="1312"/>
                                          </p:stCondLst>
                                        </p:cTn>
                                        <p:tgtEl>
                                          <p:spTgt spid="8"/>
                                        </p:tgtEl>
                                      </p:cBhvr>
                                      <p:to x="100000" y="80000"/>
                                    </p:animScale>
                                    <p:animScale>
                                      <p:cBhvr>
                                        <p:cTn id="48" dur="166" decel="50000">
                                          <p:stCondLst>
                                            <p:cond delay="1338"/>
                                          </p:stCondLst>
                                        </p:cTn>
                                        <p:tgtEl>
                                          <p:spTgt spid="8"/>
                                        </p:tgtEl>
                                      </p:cBhvr>
                                      <p:to x="100000" y="100000"/>
                                    </p:animScale>
                                    <p:animScale>
                                      <p:cBhvr>
                                        <p:cTn id="49" dur="26">
                                          <p:stCondLst>
                                            <p:cond delay="1642"/>
                                          </p:stCondLst>
                                        </p:cTn>
                                        <p:tgtEl>
                                          <p:spTgt spid="8"/>
                                        </p:tgtEl>
                                      </p:cBhvr>
                                      <p:to x="100000" y="90000"/>
                                    </p:animScale>
                                    <p:animScale>
                                      <p:cBhvr>
                                        <p:cTn id="50" dur="166" decel="50000">
                                          <p:stCondLst>
                                            <p:cond delay="1668"/>
                                          </p:stCondLst>
                                        </p:cTn>
                                        <p:tgtEl>
                                          <p:spTgt spid="8"/>
                                        </p:tgtEl>
                                      </p:cBhvr>
                                      <p:to x="100000" y="100000"/>
                                    </p:animScale>
                                    <p:animScale>
                                      <p:cBhvr>
                                        <p:cTn id="51" dur="26">
                                          <p:stCondLst>
                                            <p:cond delay="1808"/>
                                          </p:stCondLst>
                                        </p:cTn>
                                        <p:tgtEl>
                                          <p:spTgt spid="8"/>
                                        </p:tgtEl>
                                      </p:cBhvr>
                                      <p:to x="100000" y="95000"/>
                                    </p:animScale>
                                    <p:animScale>
                                      <p:cBhvr>
                                        <p:cTn id="52" dur="166" decel="50000">
                                          <p:stCondLst>
                                            <p:cond delay="1834"/>
                                          </p:stCondLst>
                                        </p:cTn>
                                        <p:tgtEl>
                                          <p:spTgt spid="8"/>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80">
                                          <p:stCondLst>
                                            <p:cond delay="0"/>
                                          </p:stCondLst>
                                        </p:cTn>
                                        <p:tgtEl>
                                          <p:spTgt spid="6"/>
                                        </p:tgtEl>
                                      </p:cBhvr>
                                    </p:animEffect>
                                    <p:anim calcmode="lin" valueType="num">
                                      <p:cBhvr>
                                        <p:cTn id="5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1" dur="26">
                                          <p:stCondLst>
                                            <p:cond delay="650"/>
                                          </p:stCondLst>
                                        </p:cTn>
                                        <p:tgtEl>
                                          <p:spTgt spid="6"/>
                                        </p:tgtEl>
                                      </p:cBhvr>
                                      <p:to x="100000" y="60000"/>
                                    </p:animScale>
                                    <p:animScale>
                                      <p:cBhvr>
                                        <p:cTn id="62" dur="166" decel="50000">
                                          <p:stCondLst>
                                            <p:cond delay="676"/>
                                          </p:stCondLst>
                                        </p:cTn>
                                        <p:tgtEl>
                                          <p:spTgt spid="6"/>
                                        </p:tgtEl>
                                      </p:cBhvr>
                                      <p:to x="100000" y="100000"/>
                                    </p:animScale>
                                    <p:animScale>
                                      <p:cBhvr>
                                        <p:cTn id="63" dur="26">
                                          <p:stCondLst>
                                            <p:cond delay="1312"/>
                                          </p:stCondLst>
                                        </p:cTn>
                                        <p:tgtEl>
                                          <p:spTgt spid="6"/>
                                        </p:tgtEl>
                                      </p:cBhvr>
                                      <p:to x="100000" y="80000"/>
                                    </p:animScale>
                                    <p:animScale>
                                      <p:cBhvr>
                                        <p:cTn id="64" dur="166" decel="50000">
                                          <p:stCondLst>
                                            <p:cond delay="1338"/>
                                          </p:stCondLst>
                                        </p:cTn>
                                        <p:tgtEl>
                                          <p:spTgt spid="6"/>
                                        </p:tgtEl>
                                      </p:cBhvr>
                                      <p:to x="100000" y="100000"/>
                                    </p:animScale>
                                    <p:animScale>
                                      <p:cBhvr>
                                        <p:cTn id="65" dur="26">
                                          <p:stCondLst>
                                            <p:cond delay="1642"/>
                                          </p:stCondLst>
                                        </p:cTn>
                                        <p:tgtEl>
                                          <p:spTgt spid="6"/>
                                        </p:tgtEl>
                                      </p:cBhvr>
                                      <p:to x="100000" y="90000"/>
                                    </p:animScale>
                                    <p:animScale>
                                      <p:cBhvr>
                                        <p:cTn id="66" dur="166" decel="50000">
                                          <p:stCondLst>
                                            <p:cond delay="1668"/>
                                          </p:stCondLst>
                                        </p:cTn>
                                        <p:tgtEl>
                                          <p:spTgt spid="6"/>
                                        </p:tgtEl>
                                      </p:cBhvr>
                                      <p:to x="100000" y="100000"/>
                                    </p:animScale>
                                    <p:animScale>
                                      <p:cBhvr>
                                        <p:cTn id="67" dur="26">
                                          <p:stCondLst>
                                            <p:cond delay="1808"/>
                                          </p:stCondLst>
                                        </p:cTn>
                                        <p:tgtEl>
                                          <p:spTgt spid="6"/>
                                        </p:tgtEl>
                                      </p:cBhvr>
                                      <p:to x="100000" y="95000"/>
                                    </p:animScale>
                                    <p:animScale>
                                      <p:cBhvr>
                                        <p:cTn id="6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3564246" y="3289754"/>
            <a:ext cx="6969643" cy="6801426"/>
            <a:chOff x="0" y="0"/>
            <a:chExt cx="1835626" cy="1791322"/>
          </a:xfrm>
        </p:grpSpPr>
        <p:sp>
          <p:nvSpPr>
            <p:cNvPr id="4" name="Freeform 4"/>
            <p:cNvSpPr/>
            <p:nvPr/>
          </p:nvSpPr>
          <p:spPr>
            <a:xfrm>
              <a:off x="0" y="0"/>
              <a:ext cx="1835626" cy="1791322"/>
            </a:xfrm>
            <a:custGeom>
              <a:avLst/>
              <a:gdLst/>
              <a:ahLst/>
              <a:cxnLst/>
              <a:rect l="l" t="t" r="r" b="b"/>
              <a:pathLst>
                <a:path w="1835626" h="1791322">
                  <a:moveTo>
                    <a:pt x="27770" y="0"/>
                  </a:moveTo>
                  <a:lnTo>
                    <a:pt x="1807856" y="0"/>
                  </a:lnTo>
                  <a:cubicBezTo>
                    <a:pt x="1823193" y="0"/>
                    <a:pt x="1835626" y="12433"/>
                    <a:pt x="1835626" y="27770"/>
                  </a:cubicBezTo>
                  <a:lnTo>
                    <a:pt x="1835626" y="1763552"/>
                  </a:lnTo>
                  <a:cubicBezTo>
                    <a:pt x="1835626" y="1778889"/>
                    <a:pt x="1823193" y="1791322"/>
                    <a:pt x="1807856" y="1791322"/>
                  </a:cubicBezTo>
                  <a:lnTo>
                    <a:pt x="27770" y="1791322"/>
                  </a:lnTo>
                  <a:cubicBezTo>
                    <a:pt x="12433" y="1791322"/>
                    <a:pt x="0" y="1778889"/>
                    <a:pt x="0" y="1763552"/>
                  </a:cubicBezTo>
                  <a:lnTo>
                    <a:pt x="0" y="27770"/>
                  </a:lnTo>
                  <a:cubicBezTo>
                    <a:pt x="0" y="12433"/>
                    <a:pt x="12433" y="0"/>
                    <a:pt x="27770" y="0"/>
                  </a:cubicBezTo>
                  <a:close/>
                </a:path>
              </a:pathLst>
            </a:custGeom>
            <a:solidFill>
              <a:srgbClr val="A2AB91"/>
            </a:solidFill>
          </p:spPr>
        </p:sp>
        <p:sp>
          <p:nvSpPr>
            <p:cNvPr id="5" name="TextBox 5"/>
            <p:cNvSpPr txBox="1"/>
            <p:nvPr/>
          </p:nvSpPr>
          <p:spPr>
            <a:xfrm>
              <a:off x="0" y="-38100"/>
              <a:ext cx="1835626" cy="182942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831434" y="5143500"/>
            <a:ext cx="5499541" cy="3036666"/>
            <a:chOff x="0" y="0"/>
            <a:chExt cx="1448439" cy="799780"/>
          </a:xfrm>
        </p:grpSpPr>
        <p:sp>
          <p:nvSpPr>
            <p:cNvPr id="7" name="Freeform 7"/>
            <p:cNvSpPr/>
            <p:nvPr/>
          </p:nvSpPr>
          <p:spPr>
            <a:xfrm>
              <a:off x="0" y="0"/>
              <a:ext cx="1448439" cy="799780"/>
            </a:xfrm>
            <a:custGeom>
              <a:avLst/>
              <a:gdLst/>
              <a:ahLst/>
              <a:cxnLst/>
              <a:rect l="l" t="t" r="r" b="b"/>
              <a:pathLst>
                <a:path w="1448439" h="799780">
                  <a:moveTo>
                    <a:pt x="35193" y="0"/>
                  </a:moveTo>
                  <a:lnTo>
                    <a:pt x="1413245" y="0"/>
                  </a:lnTo>
                  <a:cubicBezTo>
                    <a:pt x="1422579" y="0"/>
                    <a:pt x="1431531" y="3708"/>
                    <a:pt x="1438131" y="10308"/>
                  </a:cubicBezTo>
                  <a:cubicBezTo>
                    <a:pt x="1444731" y="16908"/>
                    <a:pt x="1448439" y="25860"/>
                    <a:pt x="1448439" y="35193"/>
                  </a:cubicBezTo>
                  <a:lnTo>
                    <a:pt x="1448439" y="764587"/>
                  </a:lnTo>
                  <a:cubicBezTo>
                    <a:pt x="1448439" y="773921"/>
                    <a:pt x="1444731" y="782872"/>
                    <a:pt x="1438131" y="789472"/>
                  </a:cubicBezTo>
                  <a:cubicBezTo>
                    <a:pt x="1431531" y="796073"/>
                    <a:pt x="1422579" y="799780"/>
                    <a:pt x="1413245" y="799780"/>
                  </a:cubicBezTo>
                  <a:lnTo>
                    <a:pt x="35193" y="799780"/>
                  </a:lnTo>
                  <a:cubicBezTo>
                    <a:pt x="15757" y="799780"/>
                    <a:pt x="0" y="784024"/>
                    <a:pt x="0" y="764587"/>
                  </a:cubicBezTo>
                  <a:lnTo>
                    <a:pt x="0" y="35193"/>
                  </a:lnTo>
                  <a:cubicBezTo>
                    <a:pt x="0" y="15757"/>
                    <a:pt x="15757" y="0"/>
                    <a:pt x="35193" y="0"/>
                  </a:cubicBezTo>
                  <a:close/>
                </a:path>
              </a:pathLst>
            </a:custGeom>
            <a:solidFill>
              <a:srgbClr val="808970"/>
            </a:solidFill>
          </p:spPr>
        </p:sp>
        <p:sp>
          <p:nvSpPr>
            <p:cNvPr id="8" name="TextBox 8"/>
            <p:cNvSpPr txBox="1"/>
            <p:nvPr/>
          </p:nvSpPr>
          <p:spPr>
            <a:xfrm>
              <a:off x="0" y="-38100"/>
              <a:ext cx="1448439" cy="83788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8016359">
            <a:off x="12524701" y="1342834"/>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2868261">
            <a:off x="4095630" y="1235399"/>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438733" y="3736042"/>
            <a:ext cx="5220668" cy="5908849"/>
          </a:xfrm>
          <a:custGeom>
            <a:avLst/>
            <a:gdLst/>
            <a:ahLst/>
            <a:cxnLst/>
            <a:rect l="l" t="t" r="r" b="b"/>
            <a:pathLst>
              <a:path w="5220668" h="5908849">
                <a:moveTo>
                  <a:pt x="0" y="0"/>
                </a:moveTo>
                <a:lnTo>
                  <a:pt x="5220668" y="0"/>
                </a:lnTo>
                <a:lnTo>
                  <a:pt x="5220668" y="5908849"/>
                </a:lnTo>
                <a:lnTo>
                  <a:pt x="0" y="5908849"/>
                </a:lnTo>
                <a:lnTo>
                  <a:pt x="0" y="0"/>
                </a:lnTo>
                <a:close/>
              </a:path>
            </a:pathLst>
          </a:custGeom>
          <a:blipFill>
            <a:blip r:embed="rId5"/>
            <a:stretch>
              <a:fillRect r="-4856"/>
            </a:stretch>
          </a:blipFill>
        </p:spPr>
      </p:sp>
      <p:sp>
        <p:nvSpPr>
          <p:cNvPr id="12" name="Freeform 12"/>
          <p:cNvSpPr/>
          <p:nvPr/>
        </p:nvSpPr>
        <p:spPr>
          <a:xfrm>
            <a:off x="11095998" y="5496649"/>
            <a:ext cx="4970413" cy="2387635"/>
          </a:xfrm>
          <a:custGeom>
            <a:avLst/>
            <a:gdLst/>
            <a:ahLst/>
            <a:cxnLst/>
            <a:rect l="l" t="t" r="r" b="b"/>
            <a:pathLst>
              <a:path w="4970413" h="2387635">
                <a:moveTo>
                  <a:pt x="0" y="0"/>
                </a:moveTo>
                <a:lnTo>
                  <a:pt x="4970413" y="0"/>
                </a:lnTo>
                <a:lnTo>
                  <a:pt x="4970413" y="2387635"/>
                </a:lnTo>
                <a:lnTo>
                  <a:pt x="0" y="2387635"/>
                </a:lnTo>
                <a:lnTo>
                  <a:pt x="0" y="0"/>
                </a:lnTo>
                <a:close/>
              </a:path>
            </a:pathLst>
          </a:custGeom>
          <a:blipFill>
            <a:blip r:embed="rId6"/>
            <a:stretch>
              <a:fillRect/>
            </a:stretch>
          </a:blipFill>
        </p:spPr>
      </p:sp>
      <p:sp>
        <p:nvSpPr>
          <p:cNvPr id="13" name="TextBox 13"/>
          <p:cNvSpPr txBox="1"/>
          <p:nvPr/>
        </p:nvSpPr>
        <p:spPr>
          <a:xfrm>
            <a:off x="5765441" y="1113981"/>
            <a:ext cx="6757119" cy="2622061"/>
          </a:xfrm>
          <a:prstGeom prst="rect">
            <a:avLst/>
          </a:prstGeom>
        </p:spPr>
        <p:txBody>
          <a:bodyPr lIns="0" tIns="0" rIns="0" bIns="0" rtlCol="0" anchor="t">
            <a:spAutoFit/>
          </a:bodyPr>
          <a:lstStyle/>
          <a:p>
            <a:pPr algn="ctr">
              <a:lnSpc>
                <a:spcPts val="6692"/>
              </a:lnSpc>
            </a:pPr>
            <a:r>
              <a:rPr lang="en-US" sz="6254">
                <a:solidFill>
                  <a:srgbClr val="000000"/>
                </a:solidFill>
                <a:latin typeface="Bryndan Write"/>
              </a:rPr>
              <a:t>Logistic Regression Equation</a:t>
            </a:r>
          </a:p>
          <a:p>
            <a:pPr algn="ctr">
              <a:lnSpc>
                <a:spcPts val="6692"/>
              </a:lnSpc>
            </a:pPr>
            <a:endParaRPr lang="en-US" sz="6254">
              <a:solidFill>
                <a:srgbClr val="000000"/>
              </a:solidFill>
              <a:latin typeface="Bryndan Writ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80">
                                          <p:stCondLst>
                                            <p:cond delay="0"/>
                                          </p:stCondLst>
                                        </p:cTn>
                                        <p:tgtEl>
                                          <p:spTgt spid="11"/>
                                        </p:tgtEl>
                                      </p:cBhvr>
                                    </p:animEffect>
                                    <p:anim calcmode="lin" valueType="num">
                                      <p:cBhvr>
                                        <p:cTn id="2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9" dur="26">
                                          <p:stCondLst>
                                            <p:cond delay="650"/>
                                          </p:stCondLst>
                                        </p:cTn>
                                        <p:tgtEl>
                                          <p:spTgt spid="11"/>
                                        </p:tgtEl>
                                      </p:cBhvr>
                                      <p:to x="100000" y="60000"/>
                                    </p:animScale>
                                    <p:animScale>
                                      <p:cBhvr>
                                        <p:cTn id="30" dur="166" decel="50000">
                                          <p:stCondLst>
                                            <p:cond delay="676"/>
                                          </p:stCondLst>
                                        </p:cTn>
                                        <p:tgtEl>
                                          <p:spTgt spid="11"/>
                                        </p:tgtEl>
                                      </p:cBhvr>
                                      <p:to x="100000" y="100000"/>
                                    </p:animScale>
                                    <p:animScale>
                                      <p:cBhvr>
                                        <p:cTn id="31" dur="26">
                                          <p:stCondLst>
                                            <p:cond delay="1312"/>
                                          </p:stCondLst>
                                        </p:cTn>
                                        <p:tgtEl>
                                          <p:spTgt spid="11"/>
                                        </p:tgtEl>
                                      </p:cBhvr>
                                      <p:to x="100000" y="80000"/>
                                    </p:animScale>
                                    <p:animScale>
                                      <p:cBhvr>
                                        <p:cTn id="32" dur="166" decel="50000">
                                          <p:stCondLst>
                                            <p:cond delay="1338"/>
                                          </p:stCondLst>
                                        </p:cTn>
                                        <p:tgtEl>
                                          <p:spTgt spid="11"/>
                                        </p:tgtEl>
                                      </p:cBhvr>
                                      <p:to x="100000" y="100000"/>
                                    </p:animScale>
                                    <p:animScale>
                                      <p:cBhvr>
                                        <p:cTn id="33" dur="26">
                                          <p:stCondLst>
                                            <p:cond delay="1642"/>
                                          </p:stCondLst>
                                        </p:cTn>
                                        <p:tgtEl>
                                          <p:spTgt spid="11"/>
                                        </p:tgtEl>
                                      </p:cBhvr>
                                      <p:to x="100000" y="90000"/>
                                    </p:animScale>
                                    <p:animScale>
                                      <p:cBhvr>
                                        <p:cTn id="34" dur="166" decel="50000">
                                          <p:stCondLst>
                                            <p:cond delay="1668"/>
                                          </p:stCondLst>
                                        </p:cTn>
                                        <p:tgtEl>
                                          <p:spTgt spid="11"/>
                                        </p:tgtEl>
                                      </p:cBhvr>
                                      <p:to x="100000" y="100000"/>
                                    </p:animScale>
                                    <p:animScale>
                                      <p:cBhvr>
                                        <p:cTn id="35" dur="26">
                                          <p:stCondLst>
                                            <p:cond delay="1808"/>
                                          </p:stCondLst>
                                        </p:cTn>
                                        <p:tgtEl>
                                          <p:spTgt spid="11"/>
                                        </p:tgtEl>
                                      </p:cBhvr>
                                      <p:to x="100000" y="95000"/>
                                    </p:animScale>
                                    <p:animScale>
                                      <p:cBhvr>
                                        <p:cTn id="36" dur="166" decel="50000">
                                          <p:stCondLst>
                                            <p:cond delay="1834"/>
                                          </p:stCondLst>
                                        </p:cTn>
                                        <p:tgtEl>
                                          <p:spTgt spid="11"/>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80">
                                          <p:stCondLst>
                                            <p:cond delay="0"/>
                                          </p:stCondLst>
                                        </p:cTn>
                                        <p:tgtEl>
                                          <p:spTgt spid="12"/>
                                        </p:tgtEl>
                                      </p:cBhvr>
                                    </p:animEffect>
                                    <p:anim calcmode="lin" valueType="num">
                                      <p:cBhvr>
                                        <p:cTn id="4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5" dur="26">
                                          <p:stCondLst>
                                            <p:cond delay="650"/>
                                          </p:stCondLst>
                                        </p:cTn>
                                        <p:tgtEl>
                                          <p:spTgt spid="12"/>
                                        </p:tgtEl>
                                      </p:cBhvr>
                                      <p:to x="100000" y="60000"/>
                                    </p:animScale>
                                    <p:animScale>
                                      <p:cBhvr>
                                        <p:cTn id="46" dur="166" decel="50000">
                                          <p:stCondLst>
                                            <p:cond delay="676"/>
                                          </p:stCondLst>
                                        </p:cTn>
                                        <p:tgtEl>
                                          <p:spTgt spid="12"/>
                                        </p:tgtEl>
                                      </p:cBhvr>
                                      <p:to x="100000" y="100000"/>
                                    </p:animScale>
                                    <p:animScale>
                                      <p:cBhvr>
                                        <p:cTn id="47" dur="26">
                                          <p:stCondLst>
                                            <p:cond delay="1312"/>
                                          </p:stCondLst>
                                        </p:cTn>
                                        <p:tgtEl>
                                          <p:spTgt spid="12"/>
                                        </p:tgtEl>
                                      </p:cBhvr>
                                      <p:to x="100000" y="80000"/>
                                    </p:animScale>
                                    <p:animScale>
                                      <p:cBhvr>
                                        <p:cTn id="48" dur="166" decel="50000">
                                          <p:stCondLst>
                                            <p:cond delay="1338"/>
                                          </p:stCondLst>
                                        </p:cTn>
                                        <p:tgtEl>
                                          <p:spTgt spid="12"/>
                                        </p:tgtEl>
                                      </p:cBhvr>
                                      <p:to x="100000" y="100000"/>
                                    </p:animScale>
                                    <p:animScale>
                                      <p:cBhvr>
                                        <p:cTn id="49" dur="26">
                                          <p:stCondLst>
                                            <p:cond delay="1642"/>
                                          </p:stCondLst>
                                        </p:cTn>
                                        <p:tgtEl>
                                          <p:spTgt spid="12"/>
                                        </p:tgtEl>
                                      </p:cBhvr>
                                      <p:to x="100000" y="90000"/>
                                    </p:animScale>
                                    <p:animScale>
                                      <p:cBhvr>
                                        <p:cTn id="50" dur="166" decel="50000">
                                          <p:stCondLst>
                                            <p:cond delay="1668"/>
                                          </p:stCondLst>
                                        </p:cTn>
                                        <p:tgtEl>
                                          <p:spTgt spid="12"/>
                                        </p:tgtEl>
                                      </p:cBhvr>
                                      <p:to x="100000" y="100000"/>
                                    </p:animScale>
                                    <p:animScale>
                                      <p:cBhvr>
                                        <p:cTn id="51" dur="26">
                                          <p:stCondLst>
                                            <p:cond delay="1808"/>
                                          </p:stCondLst>
                                        </p:cTn>
                                        <p:tgtEl>
                                          <p:spTgt spid="12"/>
                                        </p:tgtEl>
                                      </p:cBhvr>
                                      <p:to x="100000" y="95000"/>
                                    </p:animScale>
                                    <p:animScale>
                                      <p:cBhvr>
                                        <p:cTn id="52"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10605844">
            <a:off x="801200" y="3679064"/>
            <a:ext cx="17500537" cy="6106217"/>
          </a:xfrm>
          <a:custGeom>
            <a:avLst/>
            <a:gdLst/>
            <a:ahLst/>
            <a:cxnLst/>
            <a:rect l="l" t="t" r="r" b="b"/>
            <a:pathLst>
              <a:path w="17500537" h="6106217">
                <a:moveTo>
                  <a:pt x="0" y="0"/>
                </a:moveTo>
                <a:lnTo>
                  <a:pt x="17500538" y="0"/>
                </a:lnTo>
                <a:lnTo>
                  <a:pt x="17500538" y="6106217"/>
                </a:lnTo>
                <a:lnTo>
                  <a:pt x="0" y="6106217"/>
                </a:lnTo>
                <a:lnTo>
                  <a:pt x="0" y="0"/>
                </a:lnTo>
                <a:close/>
              </a:path>
            </a:pathLst>
          </a:custGeom>
          <a:blipFill>
            <a:blip r:embed="rId3"/>
            <a:stretch>
              <a:fillRect t="-3351" r="-2942" b="-3351"/>
            </a:stretch>
          </a:blipFill>
        </p:spPr>
      </p:sp>
      <p:sp>
        <p:nvSpPr>
          <p:cNvPr id="4" name="TextBox 4"/>
          <p:cNvSpPr txBox="1"/>
          <p:nvPr/>
        </p:nvSpPr>
        <p:spPr>
          <a:xfrm>
            <a:off x="0" y="396698"/>
            <a:ext cx="7736244"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Problem</a:t>
            </a:r>
          </a:p>
        </p:txBody>
      </p:sp>
      <p:grpSp>
        <p:nvGrpSpPr>
          <p:cNvPr id="5" name="Group 5"/>
          <p:cNvGrpSpPr/>
          <p:nvPr/>
        </p:nvGrpSpPr>
        <p:grpSpPr>
          <a:xfrm>
            <a:off x="1637433" y="2177050"/>
            <a:ext cx="1445457" cy="1445457"/>
            <a:chOff x="0" y="0"/>
            <a:chExt cx="812800" cy="812800"/>
          </a:xfrm>
        </p:grpSpPr>
        <p:sp>
          <p:nvSpPr>
            <p:cNvPr id="6" name="Freeform 6"/>
            <p:cNvSpPr/>
            <p:nvPr/>
          </p:nvSpPr>
          <p:spPr>
            <a:xfrm>
              <a:off x="0" y="0"/>
              <a:ext cx="812800" cy="812800"/>
            </a:xfrm>
            <a:custGeom>
              <a:avLst/>
              <a:gdLst/>
              <a:ahLst/>
              <a:cxnLst/>
              <a:rect l="l" t="t" r="r" b="b"/>
              <a:pathLst>
                <a:path w="812800" h="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808970"/>
            </a:solidFill>
          </p:spPr>
        </p:sp>
        <p:sp>
          <p:nvSpPr>
            <p:cNvPr id="7" name="TextBox 7"/>
            <p:cNvSpPr txBox="1"/>
            <p:nvPr/>
          </p:nvSpPr>
          <p:spPr>
            <a:xfrm>
              <a:off x="0" y="-190500"/>
              <a:ext cx="812800" cy="1003300"/>
            </a:xfrm>
            <a:prstGeom prst="rect">
              <a:avLst/>
            </a:prstGeom>
          </p:spPr>
          <p:txBody>
            <a:bodyPr lIns="50800" tIns="50800" rIns="50800" bIns="50800" rtlCol="0" anchor="ctr"/>
            <a:lstStyle/>
            <a:p>
              <a:pPr algn="ctr">
                <a:lnSpc>
                  <a:spcPts val="8400"/>
                </a:lnSpc>
              </a:pPr>
              <a:r>
                <a:rPr lang="en-US" sz="6000">
                  <a:solidFill>
                    <a:srgbClr val="FFFFFF"/>
                  </a:solidFill>
                  <a:latin typeface="Bryndan Write"/>
                </a:rPr>
                <a:t>01</a:t>
              </a:r>
            </a:p>
          </p:txBody>
        </p:sp>
      </p:grpSp>
      <p:sp>
        <p:nvSpPr>
          <p:cNvPr id="8" name="TextBox 8"/>
          <p:cNvSpPr txBox="1"/>
          <p:nvPr/>
        </p:nvSpPr>
        <p:spPr>
          <a:xfrm>
            <a:off x="3495651" y="2030083"/>
            <a:ext cx="8517613" cy="1631314"/>
          </a:xfrm>
          <a:prstGeom prst="rect">
            <a:avLst/>
          </a:prstGeom>
        </p:spPr>
        <p:txBody>
          <a:bodyPr lIns="0" tIns="0" rIns="0" bIns="0" rtlCol="0" anchor="t">
            <a:spAutoFit/>
          </a:bodyPr>
          <a:lstStyle/>
          <a:p>
            <a:pPr>
              <a:lnSpc>
                <a:spcPts val="3280"/>
              </a:lnSpc>
            </a:pPr>
            <a:r>
              <a:rPr lang="en-US" sz="2000">
                <a:solidFill>
                  <a:srgbClr val="000000"/>
                </a:solidFill>
                <a:latin typeface="Poppins"/>
              </a:rPr>
              <a:t>Calculate the probability of Pass (1) / Fail (0) in an exam of 5 students with their corresponding number of hours studied. Determine the output value (0 if P &lt; 0.50 and 1 if P &gt; 0.50) using parameters a = -64 and b = 2.</a:t>
            </a:r>
          </a:p>
        </p:txBody>
      </p:sp>
      <p:sp>
        <p:nvSpPr>
          <p:cNvPr id="9" name="Freeform 9"/>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816244" y="7600663"/>
            <a:ext cx="749536" cy="952066"/>
          </a:xfrm>
          <a:custGeom>
            <a:avLst/>
            <a:gdLst/>
            <a:ahLst/>
            <a:cxnLst/>
            <a:rect l="l" t="t" r="r" b="b"/>
            <a:pathLst>
              <a:path w="749536" h="952066">
                <a:moveTo>
                  <a:pt x="0" y="0"/>
                </a:moveTo>
                <a:lnTo>
                  <a:pt x="749536" y="0"/>
                </a:lnTo>
                <a:lnTo>
                  <a:pt x="749536"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321892" y="8426142"/>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3495651" y="4791244"/>
            <a:ext cx="11366694" cy="4236551"/>
          </a:xfrm>
          <a:custGeom>
            <a:avLst/>
            <a:gdLst/>
            <a:ahLst/>
            <a:cxnLst/>
            <a:rect l="l" t="t" r="r" b="b"/>
            <a:pathLst>
              <a:path w="11366694" h="4236551">
                <a:moveTo>
                  <a:pt x="0" y="0"/>
                </a:moveTo>
                <a:lnTo>
                  <a:pt x="11366694" y="0"/>
                </a:lnTo>
                <a:lnTo>
                  <a:pt x="11366694" y="4236551"/>
                </a:lnTo>
                <a:lnTo>
                  <a:pt x="0" y="4236551"/>
                </a:lnTo>
                <a:lnTo>
                  <a:pt x="0" y="0"/>
                </a:lnTo>
                <a:close/>
              </a:path>
            </a:pathLst>
          </a:custGeom>
          <a:blipFill>
            <a:blip r:embed="rId10"/>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txBody>
          <a:bodyPr/>
          <a:lstStyle/>
          <a:p>
            <a:endParaRPr lang="en-PH" dirty="0"/>
          </a:p>
        </p:txBody>
      </p:sp>
      <p:sp>
        <p:nvSpPr>
          <p:cNvPr id="5" name="TextBox 5"/>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
        <p:nvSpPr>
          <p:cNvPr id="6" name="Freeform 6"/>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361192" y="1721467"/>
            <a:ext cx="5963407" cy="3216751"/>
            <a:chOff x="0" y="-219075"/>
            <a:chExt cx="7347082" cy="4289001"/>
          </a:xfrm>
        </p:grpSpPr>
        <p:sp>
          <p:nvSpPr>
            <p:cNvPr id="10" name="Freeform 10"/>
            <p:cNvSpPr/>
            <p:nvPr/>
          </p:nvSpPr>
          <p:spPr>
            <a:xfrm>
              <a:off x="3547141" y="1785265"/>
              <a:ext cx="3799941" cy="61749"/>
            </a:xfrm>
            <a:custGeom>
              <a:avLst/>
              <a:gdLst/>
              <a:ahLst/>
              <a:cxnLst/>
              <a:rect l="l" t="t" r="r" b="b"/>
              <a:pathLst>
                <a:path w="3799941" h="61749">
                  <a:moveTo>
                    <a:pt x="0" y="0"/>
                  </a:moveTo>
                  <a:lnTo>
                    <a:pt x="3799941" y="0"/>
                  </a:lnTo>
                  <a:lnTo>
                    <a:pt x="3799941" y="61749"/>
                  </a:lnTo>
                  <a:lnTo>
                    <a:pt x="0" y="617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2449027" y="1356243"/>
              <a:ext cx="873680" cy="791368"/>
            </a:xfrm>
            <a:prstGeom prst="rect">
              <a:avLst/>
            </a:prstGeom>
          </p:spPr>
          <p:txBody>
            <a:bodyPr lIns="0" tIns="0" rIns="0" bIns="0" rtlCol="0" anchor="t">
              <a:spAutoFit/>
            </a:bodyPr>
            <a:lstStyle/>
            <a:p>
              <a:pPr algn="ctr">
                <a:lnSpc>
                  <a:spcPts val="5017"/>
                </a:lnSpc>
              </a:pPr>
              <a:r>
                <a:rPr lang="en-US" sz="3584">
                  <a:solidFill>
                    <a:srgbClr val="000000"/>
                  </a:solidFill>
                  <a:latin typeface="Canva Sans Bold Italics"/>
                </a:rPr>
                <a:t>P </a:t>
              </a:r>
              <a:r>
                <a:rPr lang="en-US" sz="3584">
                  <a:solidFill>
                    <a:srgbClr val="000000"/>
                  </a:solidFill>
                  <a:latin typeface="Canva Sans Bold"/>
                </a:rPr>
                <a:t>=</a:t>
              </a:r>
            </a:p>
          </p:txBody>
        </p:sp>
        <p:sp>
          <p:nvSpPr>
            <p:cNvPr id="12" name="TextBox 12"/>
            <p:cNvSpPr txBox="1"/>
            <p:nvPr/>
          </p:nvSpPr>
          <p:spPr>
            <a:xfrm>
              <a:off x="5127357" y="988948"/>
              <a:ext cx="319754" cy="791368"/>
            </a:xfrm>
            <a:prstGeom prst="rect">
              <a:avLst/>
            </a:prstGeom>
          </p:spPr>
          <p:txBody>
            <a:bodyPr lIns="0" tIns="0" rIns="0" bIns="0" rtlCol="0" anchor="t">
              <a:spAutoFit/>
            </a:bodyPr>
            <a:lstStyle/>
            <a:p>
              <a:pPr algn="ctr">
                <a:lnSpc>
                  <a:spcPts val="5017"/>
                </a:lnSpc>
              </a:pPr>
              <a:r>
                <a:rPr lang="en-US" sz="3584">
                  <a:solidFill>
                    <a:srgbClr val="000000"/>
                  </a:solidFill>
                  <a:latin typeface="Canva Sans Bold"/>
                </a:rPr>
                <a:t>1</a:t>
              </a:r>
            </a:p>
          </p:txBody>
        </p:sp>
        <p:sp>
          <p:nvSpPr>
            <p:cNvPr id="13" name="TextBox 13"/>
            <p:cNvSpPr txBox="1"/>
            <p:nvPr/>
          </p:nvSpPr>
          <p:spPr>
            <a:xfrm>
              <a:off x="3924646" y="1718592"/>
              <a:ext cx="3203263" cy="799451"/>
            </a:xfrm>
            <a:prstGeom prst="rect">
              <a:avLst/>
            </a:prstGeom>
          </p:spPr>
          <p:txBody>
            <a:bodyPr lIns="0" tIns="0" rIns="0" bIns="0" rtlCol="0" anchor="t">
              <a:spAutoFit/>
            </a:bodyPr>
            <a:lstStyle/>
            <a:p>
              <a:pPr algn="ctr">
                <a:lnSpc>
                  <a:spcPts val="5017"/>
                </a:lnSpc>
              </a:pPr>
              <a:r>
                <a:rPr lang="en-US" sz="3584" dirty="0">
                  <a:solidFill>
                    <a:srgbClr val="000000"/>
                  </a:solidFill>
                  <a:latin typeface="Canva Sans Bold"/>
                </a:rPr>
                <a:t>1 + </a:t>
              </a:r>
              <a:r>
                <a:rPr lang="en-US" sz="3584" dirty="0">
                  <a:solidFill>
                    <a:srgbClr val="000000"/>
                  </a:solidFill>
                  <a:latin typeface="Canva Sans Bold Italics"/>
                </a:rPr>
                <a:t>e ⁻</a:t>
              </a:r>
              <a:r>
                <a:rPr lang="en-PH" sz="3600" b="1" i="1" dirty="0">
                  <a:solidFill>
                    <a:srgbClr val="000000"/>
                  </a:solidFill>
                  <a:effectLst/>
                  <a:latin typeface="YAFdJjTk5UU 0"/>
                </a:rPr>
                <a:t> ⁽ᵃ ⁺ ᵇˣ⁾</a:t>
              </a:r>
              <a:endParaRPr lang="en-US" sz="3584" dirty="0">
                <a:solidFill>
                  <a:srgbClr val="000000"/>
                </a:solidFill>
                <a:latin typeface="Canva Sans Bold Italics"/>
              </a:endParaRPr>
            </a:p>
          </p:txBody>
        </p:sp>
        <p:sp>
          <p:nvSpPr>
            <p:cNvPr id="14" name="TextBox 14"/>
            <p:cNvSpPr txBox="1"/>
            <p:nvPr/>
          </p:nvSpPr>
          <p:spPr>
            <a:xfrm>
              <a:off x="2604628" y="3026387"/>
              <a:ext cx="1784320" cy="1043539"/>
            </a:xfrm>
            <a:prstGeom prst="rect">
              <a:avLst/>
            </a:prstGeom>
          </p:spPr>
          <p:txBody>
            <a:bodyPr lIns="0" tIns="0" rIns="0" bIns="0" rtlCol="0" anchor="t">
              <a:spAutoFit/>
            </a:bodyPr>
            <a:lstStyle/>
            <a:p>
              <a:pPr>
                <a:lnSpc>
                  <a:spcPts val="3169"/>
                </a:lnSpc>
              </a:pPr>
              <a:r>
                <a:rPr lang="en-US" sz="2263">
                  <a:solidFill>
                    <a:srgbClr val="000000"/>
                  </a:solidFill>
                  <a:latin typeface="Hussar Bold"/>
                </a:rPr>
                <a:t>e = 2.718  </a:t>
              </a:r>
            </a:p>
            <a:p>
              <a:pPr>
                <a:lnSpc>
                  <a:spcPts val="3169"/>
                </a:lnSpc>
              </a:pPr>
              <a:r>
                <a:rPr lang="en-US" sz="2263">
                  <a:solidFill>
                    <a:srgbClr val="000000"/>
                  </a:solidFill>
                  <a:latin typeface="Hussar Bold"/>
                </a:rPr>
                <a:t>a = -64</a:t>
              </a:r>
            </a:p>
          </p:txBody>
        </p:sp>
        <p:sp>
          <p:nvSpPr>
            <p:cNvPr id="15" name="TextBox 15"/>
            <p:cNvSpPr txBox="1"/>
            <p:nvPr/>
          </p:nvSpPr>
          <p:spPr>
            <a:xfrm>
              <a:off x="0" y="-219075"/>
              <a:ext cx="1913123" cy="1444682"/>
            </a:xfrm>
            <a:prstGeom prst="rect">
              <a:avLst/>
            </a:prstGeom>
          </p:spPr>
          <p:txBody>
            <a:bodyPr lIns="0" tIns="0" rIns="0" bIns="0" rtlCol="0" anchor="t">
              <a:spAutoFit/>
            </a:bodyPr>
            <a:lstStyle/>
            <a:p>
              <a:pPr>
                <a:lnSpc>
                  <a:spcPts val="4934"/>
                </a:lnSpc>
              </a:pPr>
              <a:endParaRPr/>
            </a:p>
            <a:p>
              <a:pPr>
                <a:lnSpc>
                  <a:spcPts val="4573"/>
                </a:lnSpc>
              </a:pPr>
              <a:r>
                <a:rPr lang="en-US" sz="2097">
                  <a:solidFill>
                    <a:srgbClr val="000000"/>
                  </a:solidFill>
                  <a:latin typeface="Hussar Bold"/>
                </a:rPr>
                <a:t>Student 1</a:t>
              </a:r>
            </a:p>
          </p:txBody>
        </p:sp>
        <p:sp>
          <p:nvSpPr>
            <p:cNvPr id="16" name="TextBox 16"/>
            <p:cNvSpPr txBox="1"/>
            <p:nvPr/>
          </p:nvSpPr>
          <p:spPr>
            <a:xfrm>
              <a:off x="5287234" y="3026387"/>
              <a:ext cx="1784320" cy="1043539"/>
            </a:xfrm>
            <a:prstGeom prst="rect">
              <a:avLst/>
            </a:prstGeom>
          </p:spPr>
          <p:txBody>
            <a:bodyPr lIns="0" tIns="0" rIns="0" bIns="0" rtlCol="0" anchor="t">
              <a:spAutoFit/>
            </a:bodyPr>
            <a:lstStyle/>
            <a:p>
              <a:pPr>
                <a:lnSpc>
                  <a:spcPts val="3169"/>
                </a:lnSpc>
              </a:pPr>
              <a:r>
                <a:rPr lang="en-US" sz="2263">
                  <a:solidFill>
                    <a:srgbClr val="000000"/>
                  </a:solidFill>
                  <a:latin typeface="Hussar Bold"/>
                </a:rPr>
                <a:t>b = 2</a:t>
              </a:r>
            </a:p>
            <a:p>
              <a:pPr>
                <a:lnSpc>
                  <a:spcPts val="3169"/>
                </a:lnSpc>
              </a:pPr>
              <a:r>
                <a:rPr lang="en-US" sz="2263">
                  <a:solidFill>
                    <a:srgbClr val="000000"/>
                  </a:solidFill>
                  <a:latin typeface="Hussar Bold"/>
                </a:rPr>
                <a:t>X = 29</a:t>
              </a:r>
            </a:p>
          </p:txBody>
        </p:sp>
      </p:grpSp>
      <p:grpSp>
        <p:nvGrpSpPr>
          <p:cNvPr id="17" name="Group 17"/>
          <p:cNvGrpSpPr/>
          <p:nvPr/>
        </p:nvGrpSpPr>
        <p:grpSpPr>
          <a:xfrm>
            <a:off x="1778841" y="5143500"/>
            <a:ext cx="4545758" cy="4049304"/>
            <a:chOff x="0" y="0"/>
            <a:chExt cx="5571417" cy="5399071"/>
          </a:xfrm>
        </p:grpSpPr>
        <p:sp>
          <p:nvSpPr>
            <p:cNvPr id="18" name="Freeform 18"/>
            <p:cNvSpPr/>
            <p:nvPr/>
          </p:nvSpPr>
          <p:spPr>
            <a:xfrm>
              <a:off x="1087583" y="699649"/>
              <a:ext cx="4229960" cy="68737"/>
            </a:xfrm>
            <a:custGeom>
              <a:avLst/>
              <a:gdLst/>
              <a:ahLst/>
              <a:cxnLst/>
              <a:rect l="l" t="t" r="r" b="b"/>
              <a:pathLst>
                <a:path w="4229960" h="68737">
                  <a:moveTo>
                    <a:pt x="0" y="0"/>
                  </a:moveTo>
                  <a:lnTo>
                    <a:pt x="4229960" y="0"/>
                  </a:lnTo>
                  <a:lnTo>
                    <a:pt x="4229960" y="68737"/>
                  </a:lnTo>
                  <a:lnTo>
                    <a:pt x="0" y="687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0" y="299468"/>
              <a:ext cx="848284" cy="760778"/>
            </a:xfrm>
            <a:prstGeom prst="rect">
              <a:avLst/>
            </a:prstGeom>
          </p:spPr>
          <p:txBody>
            <a:bodyPr lIns="0" tIns="0" rIns="0" bIns="0" rtlCol="0" anchor="t">
              <a:spAutoFit/>
            </a:bodyPr>
            <a:lstStyle/>
            <a:p>
              <a:pPr algn="ctr">
                <a:lnSpc>
                  <a:spcPts val="4872"/>
                </a:lnSpc>
              </a:pPr>
              <a:r>
                <a:rPr lang="en-US" sz="3480">
                  <a:solidFill>
                    <a:srgbClr val="000000"/>
                  </a:solidFill>
                  <a:latin typeface="Canva Sans Bold Italics"/>
                </a:rPr>
                <a:t>P </a:t>
              </a:r>
              <a:r>
                <a:rPr lang="en-US" sz="3480">
                  <a:solidFill>
                    <a:srgbClr val="000000"/>
                  </a:solidFill>
                  <a:latin typeface="Canva Sans Bold"/>
                </a:rPr>
                <a:t>=</a:t>
              </a:r>
            </a:p>
          </p:txBody>
        </p:sp>
        <p:sp>
          <p:nvSpPr>
            <p:cNvPr id="20" name="TextBox 20"/>
            <p:cNvSpPr txBox="1"/>
            <p:nvPr/>
          </p:nvSpPr>
          <p:spPr>
            <a:xfrm>
              <a:off x="2844931" y="-57150"/>
              <a:ext cx="310459" cy="760778"/>
            </a:xfrm>
            <a:prstGeom prst="rect">
              <a:avLst/>
            </a:prstGeom>
          </p:spPr>
          <p:txBody>
            <a:bodyPr lIns="0" tIns="0" rIns="0" bIns="0" rtlCol="0" anchor="t">
              <a:spAutoFit/>
            </a:bodyPr>
            <a:lstStyle/>
            <a:p>
              <a:pPr algn="ctr">
                <a:lnSpc>
                  <a:spcPts val="4872"/>
                </a:lnSpc>
              </a:pPr>
              <a:r>
                <a:rPr lang="en-US" sz="3480">
                  <a:solidFill>
                    <a:srgbClr val="000000"/>
                  </a:solidFill>
                  <a:latin typeface="Canva Sans Bold"/>
                </a:rPr>
                <a:t>1</a:t>
              </a:r>
            </a:p>
          </p:txBody>
        </p:sp>
        <p:sp>
          <p:nvSpPr>
            <p:cNvPr id="21" name="TextBox 21"/>
            <p:cNvSpPr txBox="1"/>
            <p:nvPr/>
          </p:nvSpPr>
          <p:spPr>
            <a:xfrm>
              <a:off x="833709" y="910591"/>
              <a:ext cx="4737708" cy="666031"/>
            </a:xfrm>
            <a:prstGeom prst="rect">
              <a:avLst/>
            </a:prstGeom>
          </p:spPr>
          <p:txBody>
            <a:bodyPr lIns="0" tIns="0" rIns="0" bIns="0" rtlCol="0" anchor="t">
              <a:spAutoFit/>
            </a:bodyPr>
            <a:lstStyle/>
            <a:p>
              <a:pPr algn="ctr">
                <a:lnSpc>
                  <a:spcPts val="4216"/>
                </a:lnSpc>
              </a:pPr>
              <a:r>
                <a:rPr lang="en-US" sz="3011" dirty="0">
                  <a:solidFill>
                    <a:srgbClr val="000000"/>
                  </a:solidFill>
                  <a:latin typeface="Canva Sans Bold"/>
                </a:rPr>
                <a:t>1 + 2.718</a:t>
              </a:r>
              <a:r>
                <a:rPr lang="en-US" sz="3011" dirty="0">
                  <a:solidFill>
                    <a:srgbClr val="000000"/>
                  </a:solidFill>
                  <a:latin typeface="Canva Sans Bold Italics"/>
                </a:rPr>
                <a:t> ⁻⁽⁻⁶⁴ ⁺ ²*²⁹⁾ </a:t>
              </a:r>
            </a:p>
          </p:txBody>
        </p:sp>
        <p:sp>
          <p:nvSpPr>
            <p:cNvPr id="22" name="Freeform 22"/>
            <p:cNvSpPr/>
            <p:nvPr/>
          </p:nvSpPr>
          <p:spPr>
            <a:xfrm>
              <a:off x="1087583" y="2624795"/>
              <a:ext cx="4229960" cy="68737"/>
            </a:xfrm>
            <a:custGeom>
              <a:avLst/>
              <a:gdLst/>
              <a:ahLst/>
              <a:cxnLst/>
              <a:rect l="l" t="t" r="r" b="b"/>
              <a:pathLst>
                <a:path w="4229960" h="68737">
                  <a:moveTo>
                    <a:pt x="0" y="0"/>
                  </a:moveTo>
                  <a:lnTo>
                    <a:pt x="4229960" y="0"/>
                  </a:lnTo>
                  <a:lnTo>
                    <a:pt x="4229960" y="68737"/>
                  </a:lnTo>
                  <a:lnTo>
                    <a:pt x="0" y="687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0" y="2224614"/>
              <a:ext cx="848284" cy="760778"/>
            </a:xfrm>
            <a:prstGeom prst="rect">
              <a:avLst/>
            </a:prstGeom>
          </p:spPr>
          <p:txBody>
            <a:bodyPr lIns="0" tIns="0" rIns="0" bIns="0" rtlCol="0" anchor="t">
              <a:spAutoFit/>
            </a:bodyPr>
            <a:lstStyle/>
            <a:p>
              <a:pPr algn="ctr">
                <a:lnSpc>
                  <a:spcPts val="4872"/>
                </a:lnSpc>
              </a:pPr>
              <a:r>
                <a:rPr lang="en-US" sz="3480">
                  <a:solidFill>
                    <a:srgbClr val="000000"/>
                  </a:solidFill>
                  <a:latin typeface="Canva Sans Bold Italics"/>
                </a:rPr>
                <a:t>P </a:t>
              </a:r>
              <a:r>
                <a:rPr lang="en-US" sz="3480">
                  <a:solidFill>
                    <a:srgbClr val="000000"/>
                  </a:solidFill>
                  <a:latin typeface="Canva Sans Bold"/>
                </a:rPr>
                <a:t>=</a:t>
              </a:r>
            </a:p>
          </p:txBody>
        </p:sp>
        <p:sp>
          <p:nvSpPr>
            <p:cNvPr id="24" name="TextBox 24"/>
            <p:cNvSpPr txBox="1"/>
            <p:nvPr/>
          </p:nvSpPr>
          <p:spPr>
            <a:xfrm>
              <a:off x="2844931" y="1867996"/>
              <a:ext cx="310459" cy="760778"/>
            </a:xfrm>
            <a:prstGeom prst="rect">
              <a:avLst/>
            </a:prstGeom>
          </p:spPr>
          <p:txBody>
            <a:bodyPr lIns="0" tIns="0" rIns="0" bIns="0" rtlCol="0" anchor="t">
              <a:spAutoFit/>
            </a:bodyPr>
            <a:lstStyle/>
            <a:p>
              <a:pPr algn="ctr">
                <a:lnSpc>
                  <a:spcPts val="4872"/>
                </a:lnSpc>
              </a:pPr>
              <a:r>
                <a:rPr lang="en-US" sz="3480">
                  <a:solidFill>
                    <a:srgbClr val="000000"/>
                  </a:solidFill>
                  <a:latin typeface="Canva Sans Bold"/>
                </a:rPr>
                <a:t>1</a:t>
              </a:r>
            </a:p>
          </p:txBody>
        </p:sp>
        <p:sp>
          <p:nvSpPr>
            <p:cNvPr id="25" name="TextBox 25"/>
            <p:cNvSpPr txBox="1"/>
            <p:nvPr/>
          </p:nvSpPr>
          <p:spPr>
            <a:xfrm>
              <a:off x="833709" y="2835737"/>
              <a:ext cx="4737708" cy="666031"/>
            </a:xfrm>
            <a:prstGeom prst="rect">
              <a:avLst/>
            </a:prstGeom>
          </p:spPr>
          <p:txBody>
            <a:bodyPr lIns="0" tIns="0" rIns="0" bIns="0" rtlCol="0" anchor="t">
              <a:spAutoFit/>
            </a:bodyPr>
            <a:lstStyle/>
            <a:p>
              <a:pPr algn="ctr">
                <a:lnSpc>
                  <a:spcPts val="4216"/>
                </a:lnSpc>
              </a:pPr>
              <a:r>
                <a:rPr lang="en-US" sz="3011">
                  <a:solidFill>
                    <a:srgbClr val="000000"/>
                  </a:solidFill>
                  <a:latin typeface="Canva Sans Bold"/>
                </a:rPr>
                <a:t>1 + 2.718</a:t>
              </a:r>
              <a:r>
                <a:rPr lang="en-US" sz="3011">
                  <a:solidFill>
                    <a:srgbClr val="000000"/>
                  </a:solidFill>
                  <a:latin typeface="Canva Sans Bold Italics"/>
                </a:rPr>
                <a:t> ⁻⁽⁻⁶⁴ ⁺ ⁵⁸⁾ </a:t>
              </a:r>
            </a:p>
          </p:txBody>
        </p:sp>
        <p:sp>
          <p:nvSpPr>
            <p:cNvPr id="26" name="Freeform 26"/>
            <p:cNvSpPr/>
            <p:nvPr/>
          </p:nvSpPr>
          <p:spPr>
            <a:xfrm>
              <a:off x="1087583" y="4522098"/>
              <a:ext cx="4229960" cy="68737"/>
            </a:xfrm>
            <a:custGeom>
              <a:avLst/>
              <a:gdLst/>
              <a:ahLst/>
              <a:cxnLst/>
              <a:rect l="l" t="t" r="r" b="b"/>
              <a:pathLst>
                <a:path w="4229960" h="68737">
                  <a:moveTo>
                    <a:pt x="0" y="0"/>
                  </a:moveTo>
                  <a:lnTo>
                    <a:pt x="4229960" y="0"/>
                  </a:lnTo>
                  <a:lnTo>
                    <a:pt x="4229960" y="68737"/>
                  </a:lnTo>
                  <a:lnTo>
                    <a:pt x="0" y="687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7" name="TextBox 27"/>
            <p:cNvSpPr txBox="1"/>
            <p:nvPr/>
          </p:nvSpPr>
          <p:spPr>
            <a:xfrm>
              <a:off x="0" y="4121917"/>
              <a:ext cx="848284" cy="760778"/>
            </a:xfrm>
            <a:prstGeom prst="rect">
              <a:avLst/>
            </a:prstGeom>
          </p:spPr>
          <p:txBody>
            <a:bodyPr lIns="0" tIns="0" rIns="0" bIns="0" rtlCol="0" anchor="t">
              <a:spAutoFit/>
            </a:bodyPr>
            <a:lstStyle/>
            <a:p>
              <a:pPr algn="ctr">
                <a:lnSpc>
                  <a:spcPts val="4872"/>
                </a:lnSpc>
              </a:pPr>
              <a:r>
                <a:rPr lang="en-US" sz="3480">
                  <a:solidFill>
                    <a:srgbClr val="000000"/>
                  </a:solidFill>
                  <a:latin typeface="Canva Sans Bold Italics"/>
                </a:rPr>
                <a:t>P </a:t>
              </a:r>
              <a:r>
                <a:rPr lang="en-US" sz="3480">
                  <a:solidFill>
                    <a:srgbClr val="000000"/>
                  </a:solidFill>
                  <a:latin typeface="Canva Sans Bold"/>
                </a:rPr>
                <a:t>=</a:t>
              </a:r>
            </a:p>
          </p:txBody>
        </p:sp>
        <p:sp>
          <p:nvSpPr>
            <p:cNvPr id="28" name="TextBox 28"/>
            <p:cNvSpPr txBox="1"/>
            <p:nvPr/>
          </p:nvSpPr>
          <p:spPr>
            <a:xfrm>
              <a:off x="2844931" y="3765299"/>
              <a:ext cx="310459" cy="760778"/>
            </a:xfrm>
            <a:prstGeom prst="rect">
              <a:avLst/>
            </a:prstGeom>
          </p:spPr>
          <p:txBody>
            <a:bodyPr lIns="0" tIns="0" rIns="0" bIns="0" rtlCol="0" anchor="t">
              <a:spAutoFit/>
            </a:bodyPr>
            <a:lstStyle/>
            <a:p>
              <a:pPr algn="ctr">
                <a:lnSpc>
                  <a:spcPts val="4872"/>
                </a:lnSpc>
              </a:pPr>
              <a:r>
                <a:rPr lang="en-US" sz="3480">
                  <a:solidFill>
                    <a:srgbClr val="000000"/>
                  </a:solidFill>
                  <a:latin typeface="Canva Sans Bold"/>
                </a:rPr>
                <a:t>1</a:t>
              </a:r>
            </a:p>
          </p:txBody>
        </p:sp>
        <p:sp>
          <p:nvSpPr>
            <p:cNvPr id="29" name="TextBox 29"/>
            <p:cNvSpPr txBox="1"/>
            <p:nvPr/>
          </p:nvSpPr>
          <p:spPr>
            <a:xfrm>
              <a:off x="833709" y="4733041"/>
              <a:ext cx="4737708" cy="666031"/>
            </a:xfrm>
            <a:prstGeom prst="rect">
              <a:avLst/>
            </a:prstGeom>
          </p:spPr>
          <p:txBody>
            <a:bodyPr lIns="0" tIns="0" rIns="0" bIns="0" rtlCol="0" anchor="t">
              <a:spAutoFit/>
            </a:bodyPr>
            <a:lstStyle/>
            <a:p>
              <a:pPr algn="ctr">
                <a:lnSpc>
                  <a:spcPts val="4216"/>
                </a:lnSpc>
              </a:pPr>
              <a:r>
                <a:rPr lang="en-US" sz="3011">
                  <a:solidFill>
                    <a:srgbClr val="000000"/>
                  </a:solidFill>
                  <a:latin typeface="Canva Sans Bold"/>
                </a:rPr>
                <a:t>1 + 2.718</a:t>
              </a:r>
              <a:r>
                <a:rPr lang="en-US" sz="3011">
                  <a:solidFill>
                    <a:srgbClr val="000000"/>
                  </a:solidFill>
                  <a:latin typeface="Canva Sans Bold Italics"/>
                </a:rPr>
                <a:t> ⁻⁽⁻⁶⁾ </a:t>
              </a:r>
            </a:p>
          </p:txBody>
        </p:sp>
      </p:grpSp>
      <p:grpSp>
        <p:nvGrpSpPr>
          <p:cNvPr id="30" name="Group 30"/>
          <p:cNvGrpSpPr/>
          <p:nvPr/>
        </p:nvGrpSpPr>
        <p:grpSpPr>
          <a:xfrm>
            <a:off x="9144000" y="2358108"/>
            <a:ext cx="5043960" cy="5956121"/>
            <a:chOff x="0" y="0"/>
            <a:chExt cx="5984671" cy="7941494"/>
          </a:xfrm>
        </p:grpSpPr>
        <p:sp>
          <p:nvSpPr>
            <p:cNvPr id="31" name="Freeform 31"/>
            <p:cNvSpPr/>
            <p:nvPr/>
          </p:nvSpPr>
          <p:spPr>
            <a:xfrm>
              <a:off x="1168253" y="751545"/>
              <a:ext cx="4543713" cy="73835"/>
            </a:xfrm>
            <a:custGeom>
              <a:avLst/>
              <a:gdLst/>
              <a:ahLst/>
              <a:cxnLst/>
              <a:rect l="l" t="t" r="r" b="b"/>
              <a:pathLst>
                <a:path w="4543713" h="73835">
                  <a:moveTo>
                    <a:pt x="0" y="0"/>
                  </a:moveTo>
                  <a:lnTo>
                    <a:pt x="4543713" y="0"/>
                  </a:lnTo>
                  <a:lnTo>
                    <a:pt x="4543713" y="73835"/>
                  </a:lnTo>
                  <a:lnTo>
                    <a:pt x="0" y="73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TextBox 32"/>
            <p:cNvSpPr txBox="1"/>
            <p:nvPr/>
          </p:nvSpPr>
          <p:spPr>
            <a:xfrm>
              <a:off x="0" y="297345"/>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33" name="TextBox 33"/>
            <p:cNvSpPr txBox="1"/>
            <p:nvPr/>
          </p:nvSpPr>
          <p:spPr>
            <a:xfrm>
              <a:off x="3055951" y="-85725"/>
              <a:ext cx="333487"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a:rPr>
                <a:t>1</a:t>
              </a:r>
            </a:p>
          </p:txBody>
        </p:sp>
        <p:sp>
          <p:nvSpPr>
            <p:cNvPr id="34" name="TextBox 34"/>
            <p:cNvSpPr txBox="1"/>
            <p:nvPr/>
          </p:nvSpPr>
          <p:spPr>
            <a:xfrm>
              <a:off x="895548" y="972847"/>
              <a:ext cx="5089123" cy="720719"/>
            </a:xfrm>
            <a:prstGeom prst="rect">
              <a:avLst/>
            </a:prstGeom>
          </p:spPr>
          <p:txBody>
            <a:bodyPr lIns="0" tIns="0" rIns="0" bIns="0" rtlCol="0" anchor="t">
              <a:spAutoFit/>
            </a:bodyPr>
            <a:lstStyle/>
            <a:p>
              <a:pPr algn="ctr">
                <a:lnSpc>
                  <a:spcPts val="4528"/>
                </a:lnSpc>
              </a:pPr>
              <a:r>
                <a:rPr lang="en-US" sz="3234">
                  <a:solidFill>
                    <a:srgbClr val="000000"/>
                  </a:solidFill>
                  <a:latin typeface="Canva Sans Bold"/>
                </a:rPr>
                <a:t>1 + 2.718</a:t>
              </a:r>
              <a:r>
                <a:rPr lang="en-US" sz="3234">
                  <a:solidFill>
                    <a:srgbClr val="000000"/>
                  </a:solidFill>
                  <a:latin typeface="Canva Sans Bold Italics"/>
                </a:rPr>
                <a:t>⁶ </a:t>
              </a:r>
            </a:p>
          </p:txBody>
        </p:sp>
        <p:sp>
          <p:nvSpPr>
            <p:cNvPr id="35" name="Freeform 35"/>
            <p:cNvSpPr/>
            <p:nvPr/>
          </p:nvSpPr>
          <p:spPr>
            <a:xfrm>
              <a:off x="1168253" y="2819486"/>
              <a:ext cx="4543713" cy="73835"/>
            </a:xfrm>
            <a:custGeom>
              <a:avLst/>
              <a:gdLst/>
              <a:ahLst/>
              <a:cxnLst/>
              <a:rect l="l" t="t" r="r" b="b"/>
              <a:pathLst>
                <a:path w="4543713" h="73835">
                  <a:moveTo>
                    <a:pt x="0" y="0"/>
                  </a:moveTo>
                  <a:lnTo>
                    <a:pt x="4543713" y="0"/>
                  </a:lnTo>
                  <a:lnTo>
                    <a:pt x="4543713" y="73836"/>
                  </a:lnTo>
                  <a:lnTo>
                    <a:pt x="0" y="738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TextBox 36"/>
            <p:cNvSpPr txBox="1"/>
            <p:nvPr/>
          </p:nvSpPr>
          <p:spPr>
            <a:xfrm>
              <a:off x="0" y="2365286"/>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37" name="TextBox 37"/>
            <p:cNvSpPr txBox="1"/>
            <p:nvPr/>
          </p:nvSpPr>
          <p:spPr>
            <a:xfrm>
              <a:off x="3055951" y="1982217"/>
              <a:ext cx="333487" cy="841544"/>
            </a:xfrm>
            <a:prstGeom prst="rect">
              <a:avLst/>
            </a:prstGeom>
          </p:spPr>
          <p:txBody>
            <a:bodyPr lIns="0" tIns="0" rIns="0" bIns="0" rtlCol="0" anchor="t">
              <a:spAutoFit/>
            </a:bodyPr>
            <a:lstStyle/>
            <a:p>
              <a:pPr algn="ctr">
                <a:lnSpc>
                  <a:spcPts val="5233"/>
                </a:lnSpc>
              </a:pPr>
              <a:r>
                <a:rPr lang="en-US" sz="3738" dirty="0">
                  <a:solidFill>
                    <a:srgbClr val="000000"/>
                  </a:solidFill>
                  <a:latin typeface="Canva Sans Bold"/>
                </a:rPr>
                <a:t>1</a:t>
              </a:r>
            </a:p>
          </p:txBody>
        </p:sp>
        <p:sp>
          <p:nvSpPr>
            <p:cNvPr id="38" name="TextBox 38"/>
            <p:cNvSpPr txBox="1"/>
            <p:nvPr/>
          </p:nvSpPr>
          <p:spPr>
            <a:xfrm>
              <a:off x="895548" y="3040789"/>
              <a:ext cx="5089123" cy="720719"/>
            </a:xfrm>
            <a:prstGeom prst="rect">
              <a:avLst/>
            </a:prstGeom>
          </p:spPr>
          <p:txBody>
            <a:bodyPr lIns="0" tIns="0" rIns="0" bIns="0" rtlCol="0" anchor="t">
              <a:spAutoFit/>
            </a:bodyPr>
            <a:lstStyle/>
            <a:p>
              <a:pPr algn="ctr">
                <a:lnSpc>
                  <a:spcPts val="4528"/>
                </a:lnSpc>
              </a:pPr>
              <a:r>
                <a:rPr lang="en-US" sz="3234">
                  <a:solidFill>
                    <a:srgbClr val="000000"/>
                  </a:solidFill>
                  <a:latin typeface="Canva Sans Bold"/>
                </a:rPr>
                <a:t>1 + 403.18</a:t>
              </a:r>
            </a:p>
          </p:txBody>
        </p:sp>
        <p:sp>
          <p:nvSpPr>
            <p:cNvPr id="39" name="Freeform 39"/>
            <p:cNvSpPr/>
            <p:nvPr/>
          </p:nvSpPr>
          <p:spPr>
            <a:xfrm>
              <a:off x="1168253" y="4725033"/>
              <a:ext cx="4543713" cy="73835"/>
            </a:xfrm>
            <a:custGeom>
              <a:avLst/>
              <a:gdLst/>
              <a:ahLst/>
              <a:cxnLst/>
              <a:rect l="l" t="t" r="r" b="b"/>
              <a:pathLst>
                <a:path w="4543713" h="73835">
                  <a:moveTo>
                    <a:pt x="0" y="0"/>
                  </a:moveTo>
                  <a:lnTo>
                    <a:pt x="4543713" y="0"/>
                  </a:lnTo>
                  <a:lnTo>
                    <a:pt x="4543713" y="73835"/>
                  </a:lnTo>
                  <a:lnTo>
                    <a:pt x="0" y="73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0" name="TextBox 40"/>
            <p:cNvSpPr txBox="1"/>
            <p:nvPr/>
          </p:nvSpPr>
          <p:spPr>
            <a:xfrm>
              <a:off x="0" y="4270833"/>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41" name="TextBox 41"/>
            <p:cNvSpPr txBox="1"/>
            <p:nvPr/>
          </p:nvSpPr>
          <p:spPr>
            <a:xfrm>
              <a:off x="3055951" y="3887763"/>
              <a:ext cx="333487"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a:rPr>
                <a:t>1</a:t>
              </a:r>
            </a:p>
          </p:txBody>
        </p:sp>
        <p:sp>
          <p:nvSpPr>
            <p:cNvPr id="42" name="TextBox 42"/>
            <p:cNvSpPr txBox="1"/>
            <p:nvPr/>
          </p:nvSpPr>
          <p:spPr>
            <a:xfrm>
              <a:off x="895548" y="4946336"/>
              <a:ext cx="5089123" cy="720719"/>
            </a:xfrm>
            <a:prstGeom prst="rect">
              <a:avLst/>
            </a:prstGeom>
          </p:spPr>
          <p:txBody>
            <a:bodyPr lIns="0" tIns="0" rIns="0" bIns="0" rtlCol="0" anchor="t">
              <a:spAutoFit/>
            </a:bodyPr>
            <a:lstStyle/>
            <a:p>
              <a:pPr algn="ctr">
                <a:lnSpc>
                  <a:spcPts val="4528"/>
                </a:lnSpc>
              </a:pPr>
              <a:r>
                <a:rPr lang="en-US" sz="3234" dirty="0">
                  <a:solidFill>
                    <a:srgbClr val="000000"/>
                  </a:solidFill>
                  <a:latin typeface="Canva Sans Bold"/>
                </a:rPr>
                <a:t>404.18</a:t>
              </a:r>
            </a:p>
          </p:txBody>
        </p:sp>
        <p:sp>
          <p:nvSpPr>
            <p:cNvPr id="43" name="TextBox 43"/>
            <p:cNvSpPr txBox="1"/>
            <p:nvPr/>
          </p:nvSpPr>
          <p:spPr>
            <a:xfrm>
              <a:off x="0" y="6272564"/>
              <a:ext cx="4188253" cy="1668930"/>
            </a:xfrm>
            <a:prstGeom prst="rect">
              <a:avLst/>
            </a:prstGeom>
          </p:spPr>
          <p:txBody>
            <a:bodyPr lIns="0" tIns="0" rIns="0" bIns="0" rtlCol="0" anchor="t">
              <a:spAutoFit/>
            </a:bodyPr>
            <a:lstStyle/>
            <a:p>
              <a:pPr>
                <a:lnSpc>
                  <a:spcPts val="5165"/>
                </a:lnSpc>
              </a:pPr>
              <a:r>
                <a:rPr lang="en-US" sz="3689">
                  <a:solidFill>
                    <a:srgbClr val="000000"/>
                  </a:solidFill>
                  <a:latin typeface="Canva Sans Bold Italics"/>
                </a:rPr>
                <a:t>P </a:t>
              </a:r>
              <a:r>
                <a:rPr lang="en-US" sz="3689">
                  <a:solidFill>
                    <a:srgbClr val="000000"/>
                  </a:solidFill>
                  <a:latin typeface="Canva Sans Bold"/>
                </a:rPr>
                <a:t>= 0.0024 or</a:t>
              </a:r>
            </a:p>
            <a:p>
              <a:pPr>
                <a:lnSpc>
                  <a:spcPts val="5165"/>
                </a:lnSpc>
              </a:pPr>
              <a:r>
                <a:rPr lang="en-US" sz="3689">
                  <a:solidFill>
                    <a:srgbClr val="000000"/>
                  </a:solidFill>
                  <a:latin typeface="Canva Sans Bold Italics"/>
                </a:rPr>
                <a:t>P</a:t>
              </a:r>
              <a:r>
                <a:rPr lang="en-US" sz="3689">
                  <a:solidFill>
                    <a:srgbClr val="000000"/>
                  </a:solidFill>
                  <a:latin typeface="Canva Sans Bold"/>
                </a:rPr>
                <a:t> = 0.00</a:t>
              </a:r>
            </a:p>
          </p:txBody>
        </p:sp>
      </p:grpSp>
      <p:sp>
        <p:nvSpPr>
          <p:cNvPr id="44" name="TextBox 44"/>
          <p:cNvSpPr txBox="1"/>
          <p:nvPr/>
        </p:nvSpPr>
        <p:spPr>
          <a:xfrm>
            <a:off x="8658236" y="8938750"/>
            <a:ext cx="5866406" cy="450957"/>
          </a:xfrm>
          <a:prstGeom prst="rect">
            <a:avLst/>
          </a:prstGeom>
        </p:spPr>
        <p:txBody>
          <a:bodyPr lIns="0" tIns="0" rIns="0" bIns="0" rtlCol="0" anchor="t">
            <a:spAutoFit/>
          </a:bodyPr>
          <a:lstStyle/>
          <a:p>
            <a:pPr algn="ctr">
              <a:lnSpc>
                <a:spcPts val="3620"/>
              </a:lnSpc>
            </a:pPr>
            <a:r>
              <a:rPr lang="en-US" sz="2586" dirty="0">
                <a:solidFill>
                  <a:srgbClr val="000000"/>
                </a:solidFill>
                <a:latin typeface="Canva Sans Bold"/>
              </a:rPr>
              <a:t>Therefore, output value is 0 or Fail.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TextBox 3"/>
          <p:cNvSpPr txBox="1"/>
          <p:nvPr/>
        </p:nvSpPr>
        <p:spPr>
          <a:xfrm>
            <a:off x="1576762" y="2489771"/>
            <a:ext cx="7736244" cy="4194175"/>
          </a:xfrm>
          <a:prstGeom prst="rect">
            <a:avLst/>
          </a:prstGeom>
        </p:spPr>
        <p:txBody>
          <a:bodyPr lIns="0" tIns="0" rIns="0" bIns="0" rtlCol="0" anchor="t">
            <a:spAutoFit/>
          </a:bodyPr>
          <a:lstStyle/>
          <a:p>
            <a:pPr>
              <a:lnSpc>
                <a:spcPts val="10699"/>
              </a:lnSpc>
            </a:pPr>
            <a:r>
              <a:rPr lang="en-US" sz="9999" dirty="0">
                <a:solidFill>
                  <a:srgbClr val="000000"/>
                </a:solidFill>
                <a:latin typeface="Bryndan Write"/>
              </a:rPr>
              <a:t>What is Logistic Regression?</a:t>
            </a:r>
          </a:p>
        </p:txBody>
      </p:sp>
      <p:grpSp>
        <p:nvGrpSpPr>
          <p:cNvPr id="4" name="Group 4"/>
          <p:cNvGrpSpPr/>
          <p:nvPr/>
        </p:nvGrpSpPr>
        <p:grpSpPr>
          <a:xfrm>
            <a:off x="9484456" y="1955021"/>
            <a:ext cx="7774844" cy="5526703"/>
            <a:chOff x="0" y="0"/>
            <a:chExt cx="1912999" cy="1359844"/>
          </a:xfrm>
        </p:grpSpPr>
        <p:sp>
          <p:nvSpPr>
            <p:cNvPr id="5" name="Freeform 5"/>
            <p:cNvSpPr/>
            <p:nvPr/>
          </p:nvSpPr>
          <p:spPr>
            <a:xfrm>
              <a:off x="0" y="0"/>
              <a:ext cx="1912999" cy="1359844"/>
            </a:xfrm>
            <a:custGeom>
              <a:avLst/>
              <a:gdLst/>
              <a:ahLst/>
              <a:cxnLst/>
              <a:rect l="l" t="t" r="r" b="b"/>
              <a:pathLst>
                <a:path w="1912999" h="1359844">
                  <a:moveTo>
                    <a:pt x="0" y="0"/>
                  </a:moveTo>
                  <a:lnTo>
                    <a:pt x="1912999" y="0"/>
                  </a:lnTo>
                  <a:lnTo>
                    <a:pt x="1912999" y="1359844"/>
                  </a:lnTo>
                  <a:lnTo>
                    <a:pt x="0" y="1359844"/>
                  </a:lnTo>
                  <a:close/>
                </a:path>
              </a:pathLst>
            </a:custGeom>
            <a:solidFill>
              <a:srgbClr val="000000">
                <a:alpha val="0"/>
              </a:srgbClr>
            </a:solidFill>
            <a:ln w="19050" cap="sq">
              <a:solidFill>
                <a:srgbClr val="000000"/>
              </a:solidFill>
              <a:prstDash val="solid"/>
              <a:miter/>
            </a:ln>
          </p:spPr>
        </p:sp>
        <p:sp>
          <p:nvSpPr>
            <p:cNvPr id="6" name="TextBox 6"/>
            <p:cNvSpPr txBox="1"/>
            <p:nvPr/>
          </p:nvSpPr>
          <p:spPr>
            <a:xfrm>
              <a:off x="0" y="-38100"/>
              <a:ext cx="1912999" cy="1397944"/>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9484456" y="1955021"/>
            <a:ext cx="7774844" cy="5526703"/>
            <a:chOff x="0" y="0"/>
            <a:chExt cx="10366459" cy="7368937"/>
          </a:xfrm>
        </p:grpSpPr>
        <p:pic>
          <p:nvPicPr>
            <p:cNvPr id="8" name="Picture 8"/>
            <p:cNvPicPr>
              <a:picLocks noChangeAspect="1"/>
            </p:cNvPicPr>
            <p:nvPr/>
          </p:nvPicPr>
          <p:blipFill>
            <a:blip r:embed="rId3"/>
            <a:srcRect l="1393" r="1393"/>
            <a:stretch>
              <a:fillRect/>
            </a:stretch>
          </p:blipFill>
          <p:spPr>
            <a:xfrm>
              <a:off x="0" y="0"/>
              <a:ext cx="10366459" cy="7368937"/>
            </a:xfrm>
            <a:prstGeom prst="rect">
              <a:avLst/>
            </a:prstGeom>
          </p:spPr>
        </p:pic>
      </p:grpSp>
      <p:sp>
        <p:nvSpPr>
          <p:cNvPr id="9" name="Freeform 9"/>
          <p:cNvSpPr/>
          <p:nvPr/>
        </p:nvSpPr>
        <p:spPr>
          <a:xfrm>
            <a:off x="-731453" y="8805889"/>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4"/>
            <a:stretch>
              <a:fillRect/>
            </a:stretch>
          </a:blipFill>
        </p:spPr>
      </p:sp>
      <p:sp>
        <p:nvSpPr>
          <p:cNvPr id="10" name="Freeform 10"/>
          <p:cNvSpPr/>
          <p:nvPr/>
        </p:nvSpPr>
        <p:spPr>
          <a:xfrm>
            <a:off x="1576762" y="828716"/>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2082410" y="1654195"/>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7512187" y="6277532"/>
            <a:ext cx="1167245" cy="812827"/>
          </a:xfrm>
          <a:custGeom>
            <a:avLst/>
            <a:gdLst/>
            <a:ahLst/>
            <a:cxnLst/>
            <a:rect l="l" t="t" r="r" b="b"/>
            <a:pathLst>
              <a:path w="1167245" h="812827">
                <a:moveTo>
                  <a:pt x="0" y="0"/>
                </a:moveTo>
                <a:lnTo>
                  <a:pt x="1167245" y="0"/>
                </a:lnTo>
                <a:lnTo>
                  <a:pt x="1167245" y="812827"/>
                </a:lnTo>
                <a:lnTo>
                  <a:pt x="0" y="812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nvGraphicFramePr>
        <p:xfrm>
          <a:off x="2067696" y="1427484"/>
          <a:ext cx="14254196" cy="6998659"/>
        </p:xfrm>
        <a:graphic>
          <a:graphicData uri="http://schemas.openxmlformats.org/drawingml/2006/table">
            <a:tbl>
              <a:tblPr/>
              <a:tblGrid>
                <a:gridCol w="2283591">
                  <a:extLst>
                    <a:ext uri="{9D8B030D-6E8A-4147-A177-3AD203B41FA5}">
                      <a16:colId xmlns:a16="http://schemas.microsoft.com/office/drawing/2014/main" val="20000"/>
                    </a:ext>
                  </a:extLst>
                </a:gridCol>
                <a:gridCol w="5060479">
                  <a:extLst>
                    <a:ext uri="{9D8B030D-6E8A-4147-A177-3AD203B41FA5}">
                      <a16:colId xmlns:a16="http://schemas.microsoft.com/office/drawing/2014/main" val="20001"/>
                    </a:ext>
                  </a:extLst>
                </a:gridCol>
                <a:gridCol w="2880533">
                  <a:extLst>
                    <a:ext uri="{9D8B030D-6E8A-4147-A177-3AD203B41FA5}">
                      <a16:colId xmlns:a16="http://schemas.microsoft.com/office/drawing/2014/main" val="20002"/>
                    </a:ext>
                  </a:extLst>
                </a:gridCol>
                <a:gridCol w="4029593">
                  <a:extLst>
                    <a:ext uri="{9D8B030D-6E8A-4147-A177-3AD203B41FA5}">
                      <a16:colId xmlns:a16="http://schemas.microsoft.com/office/drawing/2014/main" val="20003"/>
                    </a:ext>
                  </a:extLst>
                </a:gridCol>
              </a:tblGrid>
              <a:tr h="1697854">
                <a:tc>
                  <a:txBody>
                    <a:bodyPr/>
                    <a:lstStyle/>
                    <a:p>
                      <a:pPr algn="r">
                        <a:lnSpc>
                          <a:spcPts val="5040"/>
                        </a:lnSpc>
                        <a:defRPr/>
                      </a:pPr>
                      <a:r>
                        <a:rPr lang="en-US" sz="3600">
                          <a:solidFill>
                            <a:srgbClr val="000000"/>
                          </a:solidFill>
                          <a:latin typeface="Canva Sans"/>
                        </a:rPr>
                        <a:t>Student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No. of Hours Studied</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Probability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Pass (1) / Fail (0)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0161">
                <a:tc>
                  <a:txBody>
                    <a:bodyPr/>
                    <a:lstStyle/>
                    <a:p>
                      <a:pPr algn="ctr">
                        <a:lnSpc>
                          <a:spcPts val="5040"/>
                        </a:lnSpc>
                        <a:defRPr/>
                      </a:pPr>
                      <a:r>
                        <a:rPr lang="en-US" sz="3600">
                          <a:solidFill>
                            <a:srgbClr val="000000"/>
                          </a:solidFill>
                          <a:latin typeface="Canva Sans"/>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29</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0161">
                <a:tc>
                  <a:txBody>
                    <a:bodyPr/>
                    <a:lstStyle/>
                    <a:p>
                      <a:pPr algn="ctr">
                        <a:lnSpc>
                          <a:spcPts val="5040"/>
                        </a:lnSpc>
                        <a:defRPr/>
                      </a:pPr>
                      <a:r>
                        <a:rPr lang="en-US" sz="3600">
                          <a:solidFill>
                            <a:srgbClr val="000000"/>
                          </a:solidFill>
                          <a:latin typeface="Canva Sans"/>
                        </a:rPr>
                        <a:t>2</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15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0161">
                <a:tc>
                  <a:txBody>
                    <a:bodyPr/>
                    <a:lstStyle/>
                    <a:p>
                      <a:pPr algn="ctr">
                        <a:lnSpc>
                          <a:spcPts val="5040"/>
                        </a:lnSpc>
                        <a:defRPr/>
                      </a:pPr>
                      <a:r>
                        <a:rPr lang="en-US" sz="3600">
                          <a:solidFill>
                            <a:srgbClr val="000000"/>
                          </a:solidFill>
                          <a:latin typeface="Canva Sans"/>
                        </a:rPr>
                        <a:t>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33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60161">
                <a:tc>
                  <a:txBody>
                    <a:bodyPr/>
                    <a:lstStyle/>
                    <a:p>
                      <a:pPr algn="ctr">
                        <a:lnSpc>
                          <a:spcPts val="5040"/>
                        </a:lnSpc>
                        <a:defRPr/>
                      </a:pPr>
                      <a:r>
                        <a:rPr lang="en-US" sz="3600">
                          <a:solidFill>
                            <a:srgbClr val="000000"/>
                          </a:solidFill>
                          <a:latin typeface="Canva Sans"/>
                        </a:rPr>
                        <a:t>4</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28</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0161">
                <a:tc>
                  <a:txBody>
                    <a:bodyPr/>
                    <a:lstStyle/>
                    <a:p>
                      <a:pPr algn="ctr">
                        <a:lnSpc>
                          <a:spcPts val="5040"/>
                        </a:lnSpc>
                        <a:defRPr/>
                      </a:pPr>
                      <a:r>
                        <a:rPr lang="en-US" sz="3600">
                          <a:solidFill>
                            <a:srgbClr val="000000"/>
                          </a:solidFill>
                          <a:latin typeface="Canva Sans"/>
                        </a:rPr>
                        <a:t>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39</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75071" y="664636"/>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txBody>
          <a:bodyPr/>
          <a:lstStyle/>
          <a:p>
            <a:endParaRPr lang="en-PH" dirty="0"/>
          </a:p>
        </p:txBody>
      </p:sp>
      <p:sp>
        <p:nvSpPr>
          <p:cNvPr id="5" name="TextBox 5"/>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
        <p:nvSpPr>
          <p:cNvPr id="6" name="Freeform 6"/>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8658236" y="8938750"/>
            <a:ext cx="5866406" cy="450957"/>
          </a:xfrm>
          <a:prstGeom prst="rect">
            <a:avLst/>
          </a:prstGeom>
        </p:spPr>
        <p:txBody>
          <a:bodyPr lIns="0" tIns="0" rIns="0" bIns="0" rtlCol="0" anchor="t">
            <a:spAutoFit/>
          </a:bodyPr>
          <a:lstStyle/>
          <a:p>
            <a:pPr algn="ctr">
              <a:lnSpc>
                <a:spcPts val="3620"/>
              </a:lnSpc>
            </a:pPr>
            <a:r>
              <a:rPr lang="en-US" sz="2586" dirty="0">
                <a:solidFill>
                  <a:srgbClr val="000000"/>
                </a:solidFill>
                <a:latin typeface="Canva Sans Bold"/>
              </a:rPr>
              <a:t>Therefore, output value is 0 or Fail.</a:t>
            </a:r>
          </a:p>
        </p:txBody>
      </p:sp>
      <p:grpSp>
        <p:nvGrpSpPr>
          <p:cNvPr id="10" name="Group 10"/>
          <p:cNvGrpSpPr/>
          <p:nvPr/>
        </p:nvGrpSpPr>
        <p:grpSpPr>
          <a:xfrm>
            <a:off x="535951" y="1091126"/>
            <a:ext cx="7598725" cy="4052374"/>
            <a:chOff x="0" y="-276225"/>
            <a:chExt cx="9255220" cy="5403165"/>
          </a:xfrm>
        </p:grpSpPr>
        <p:sp>
          <p:nvSpPr>
            <p:cNvPr id="11" name="Freeform 11"/>
            <p:cNvSpPr/>
            <p:nvPr/>
          </p:nvSpPr>
          <p:spPr>
            <a:xfrm>
              <a:off x="4468382" y="2248922"/>
              <a:ext cx="4786838" cy="77786"/>
            </a:xfrm>
            <a:custGeom>
              <a:avLst/>
              <a:gdLst/>
              <a:ahLst/>
              <a:cxnLst/>
              <a:rect l="l" t="t" r="r" b="b"/>
              <a:pathLst>
                <a:path w="4786838" h="77786">
                  <a:moveTo>
                    <a:pt x="0" y="0"/>
                  </a:moveTo>
                  <a:lnTo>
                    <a:pt x="4786837" y="0"/>
                  </a:lnTo>
                  <a:lnTo>
                    <a:pt x="4786837" y="77786"/>
                  </a:lnTo>
                  <a:lnTo>
                    <a:pt x="0" y="777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3085073" y="1706744"/>
              <a:ext cx="1100587" cy="998631"/>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Italics"/>
                </a:rPr>
                <a:t>P </a:t>
              </a:r>
              <a:r>
                <a:rPr lang="en-US" sz="4515">
                  <a:solidFill>
                    <a:srgbClr val="000000"/>
                  </a:solidFill>
                  <a:latin typeface="Canva Sans Bold"/>
                </a:rPr>
                <a:t>=</a:t>
              </a:r>
            </a:p>
          </p:txBody>
        </p:sp>
        <p:sp>
          <p:nvSpPr>
            <p:cNvPr id="13" name="TextBox 13"/>
            <p:cNvSpPr txBox="1"/>
            <p:nvPr/>
          </p:nvSpPr>
          <p:spPr>
            <a:xfrm>
              <a:off x="6459002" y="1244058"/>
              <a:ext cx="402799" cy="998631"/>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a:rPr>
                <a:t>1</a:t>
              </a:r>
            </a:p>
          </p:txBody>
        </p:sp>
        <p:sp>
          <p:nvSpPr>
            <p:cNvPr id="14" name="TextBox 14"/>
            <p:cNvSpPr txBox="1"/>
            <p:nvPr/>
          </p:nvSpPr>
          <p:spPr>
            <a:xfrm>
              <a:off x="4943931" y="2163198"/>
              <a:ext cx="4311289" cy="1023528"/>
            </a:xfrm>
            <a:prstGeom prst="rect">
              <a:avLst/>
            </a:prstGeom>
          </p:spPr>
          <p:txBody>
            <a:bodyPr wrap="square" lIns="0" tIns="0" rIns="0" bIns="0" rtlCol="0" anchor="t">
              <a:spAutoFit/>
            </a:bodyPr>
            <a:lstStyle/>
            <a:p>
              <a:pPr algn="ctr">
                <a:lnSpc>
                  <a:spcPts val="6321"/>
                </a:lnSpc>
              </a:pPr>
              <a:r>
                <a:rPr lang="en-US" sz="4515" dirty="0">
                  <a:solidFill>
                    <a:srgbClr val="000000"/>
                  </a:solidFill>
                  <a:latin typeface="Canva Sans Bold"/>
                </a:rPr>
                <a:t>1 + </a:t>
              </a:r>
              <a:r>
                <a:rPr lang="en-US" sz="4515" dirty="0">
                  <a:solidFill>
                    <a:srgbClr val="000000"/>
                  </a:solidFill>
                  <a:latin typeface="Canva Sans Bold Italics"/>
                </a:rPr>
                <a:t>e ⁻</a:t>
              </a:r>
              <a:r>
                <a:rPr lang="en-PH" sz="4800" b="1" i="1" dirty="0">
                  <a:solidFill>
                    <a:srgbClr val="000000"/>
                  </a:solidFill>
                  <a:effectLst/>
                  <a:latin typeface="YAFdJjTk5UU 0"/>
                </a:rPr>
                <a:t> ⁽ᵃ ⁺ ᵇˣ⁾</a:t>
              </a:r>
              <a:endParaRPr lang="en-US" sz="4515" dirty="0">
                <a:solidFill>
                  <a:srgbClr val="000000"/>
                </a:solidFill>
                <a:latin typeface="Canva Sans Bold Italics"/>
              </a:endParaRPr>
            </a:p>
          </p:txBody>
        </p:sp>
        <p:sp>
          <p:nvSpPr>
            <p:cNvPr id="15" name="TextBox 15"/>
            <p:cNvSpPr txBox="1"/>
            <p:nvPr/>
          </p:nvSpPr>
          <p:spPr>
            <a:xfrm>
              <a:off x="3281086" y="3815224"/>
              <a:ext cx="2247732" cy="1311716"/>
            </a:xfrm>
            <a:prstGeom prst="rect">
              <a:avLst/>
            </a:prstGeom>
          </p:spPr>
          <p:txBody>
            <a:bodyPr lIns="0" tIns="0" rIns="0" bIns="0" rtlCol="0" anchor="t">
              <a:spAutoFit/>
            </a:bodyPr>
            <a:lstStyle/>
            <a:p>
              <a:pPr>
                <a:lnSpc>
                  <a:spcPts val="3992"/>
                </a:lnSpc>
              </a:pPr>
              <a:r>
                <a:rPr lang="en-US" sz="2851">
                  <a:solidFill>
                    <a:srgbClr val="000000"/>
                  </a:solidFill>
                  <a:latin typeface="Hussar Bold"/>
                </a:rPr>
                <a:t>e = 2.718  </a:t>
              </a:r>
            </a:p>
            <a:p>
              <a:pPr>
                <a:lnSpc>
                  <a:spcPts val="3992"/>
                </a:lnSpc>
              </a:pPr>
              <a:r>
                <a:rPr lang="en-US" sz="2851">
                  <a:solidFill>
                    <a:srgbClr val="000000"/>
                  </a:solidFill>
                  <a:latin typeface="Hussar Bold"/>
                </a:rPr>
                <a:t>a = -64</a:t>
              </a:r>
            </a:p>
          </p:txBody>
        </p:sp>
        <p:sp>
          <p:nvSpPr>
            <p:cNvPr id="16" name="TextBox 16"/>
            <p:cNvSpPr txBox="1"/>
            <p:nvPr/>
          </p:nvSpPr>
          <p:spPr>
            <a:xfrm>
              <a:off x="0" y="-276225"/>
              <a:ext cx="2409987" cy="1797464"/>
            </a:xfrm>
            <a:prstGeom prst="rect">
              <a:avLst/>
            </a:prstGeom>
          </p:spPr>
          <p:txBody>
            <a:bodyPr lIns="0" tIns="0" rIns="0" bIns="0" rtlCol="0" anchor="t">
              <a:spAutoFit/>
            </a:bodyPr>
            <a:lstStyle/>
            <a:p>
              <a:pPr>
                <a:lnSpc>
                  <a:spcPts val="6216"/>
                </a:lnSpc>
              </a:pPr>
              <a:endParaRPr/>
            </a:p>
            <a:p>
              <a:pPr>
                <a:lnSpc>
                  <a:spcPts val="5534"/>
                </a:lnSpc>
              </a:pPr>
              <a:r>
                <a:rPr lang="en-US" sz="2538">
                  <a:solidFill>
                    <a:srgbClr val="000000"/>
                  </a:solidFill>
                  <a:latin typeface="Hussar Bold"/>
                </a:rPr>
                <a:t>Student 2</a:t>
              </a:r>
            </a:p>
          </p:txBody>
        </p:sp>
        <p:sp>
          <p:nvSpPr>
            <p:cNvPr id="17" name="TextBox 17"/>
            <p:cNvSpPr txBox="1"/>
            <p:nvPr/>
          </p:nvSpPr>
          <p:spPr>
            <a:xfrm>
              <a:off x="6660401" y="3815224"/>
              <a:ext cx="2247732" cy="1311716"/>
            </a:xfrm>
            <a:prstGeom prst="rect">
              <a:avLst/>
            </a:prstGeom>
          </p:spPr>
          <p:txBody>
            <a:bodyPr lIns="0" tIns="0" rIns="0" bIns="0" rtlCol="0" anchor="t">
              <a:spAutoFit/>
            </a:bodyPr>
            <a:lstStyle/>
            <a:p>
              <a:pPr>
                <a:lnSpc>
                  <a:spcPts val="3992"/>
                </a:lnSpc>
              </a:pPr>
              <a:r>
                <a:rPr lang="en-US" sz="2851">
                  <a:solidFill>
                    <a:srgbClr val="000000"/>
                  </a:solidFill>
                  <a:latin typeface="Hussar Bold"/>
                </a:rPr>
                <a:t>b = 2</a:t>
              </a:r>
            </a:p>
            <a:p>
              <a:pPr>
                <a:lnSpc>
                  <a:spcPts val="3992"/>
                </a:lnSpc>
              </a:pPr>
              <a:r>
                <a:rPr lang="en-US" sz="2851">
                  <a:solidFill>
                    <a:srgbClr val="000000"/>
                  </a:solidFill>
                  <a:latin typeface="Hussar Bold"/>
                </a:rPr>
                <a:t>X = 15</a:t>
              </a:r>
            </a:p>
          </p:txBody>
        </p:sp>
      </p:grpSp>
      <p:grpSp>
        <p:nvGrpSpPr>
          <p:cNvPr id="18" name="Group 18"/>
          <p:cNvGrpSpPr/>
          <p:nvPr/>
        </p:nvGrpSpPr>
        <p:grpSpPr>
          <a:xfrm>
            <a:off x="2524646" y="5544510"/>
            <a:ext cx="4952720" cy="4437503"/>
            <a:chOff x="0" y="0"/>
            <a:chExt cx="6105539" cy="5916671"/>
          </a:xfrm>
        </p:grpSpPr>
        <p:sp>
          <p:nvSpPr>
            <p:cNvPr id="19" name="Freeform 19"/>
            <p:cNvSpPr/>
            <p:nvPr/>
          </p:nvSpPr>
          <p:spPr>
            <a:xfrm>
              <a:off x="1191848" y="766723"/>
              <a:ext cx="4635478" cy="75327"/>
            </a:xfrm>
            <a:custGeom>
              <a:avLst/>
              <a:gdLst/>
              <a:ahLst/>
              <a:cxnLst/>
              <a:rect l="l" t="t" r="r" b="b"/>
              <a:pathLst>
                <a:path w="4635478" h="75327">
                  <a:moveTo>
                    <a:pt x="0" y="0"/>
                  </a:moveTo>
                  <a:lnTo>
                    <a:pt x="4635478" y="0"/>
                  </a:lnTo>
                  <a:lnTo>
                    <a:pt x="4635478" y="75327"/>
                  </a:lnTo>
                  <a:lnTo>
                    <a:pt x="0" y="753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0" y="314606"/>
              <a:ext cx="929607" cy="847283"/>
            </a:xfrm>
            <a:prstGeom prst="rect">
              <a:avLst/>
            </a:prstGeom>
          </p:spPr>
          <p:txBody>
            <a:bodyPr lIns="0" tIns="0" rIns="0" bIns="0" rtlCol="0" anchor="t">
              <a:spAutoFit/>
            </a:bodyPr>
            <a:lstStyle/>
            <a:p>
              <a:pPr algn="ctr">
                <a:lnSpc>
                  <a:spcPts val="5339"/>
                </a:lnSpc>
              </a:pPr>
              <a:r>
                <a:rPr lang="en-US" sz="3813">
                  <a:solidFill>
                    <a:srgbClr val="000000"/>
                  </a:solidFill>
                  <a:latin typeface="Canva Sans Bold Italics"/>
                </a:rPr>
                <a:t>P </a:t>
              </a:r>
              <a:r>
                <a:rPr lang="en-US" sz="3813">
                  <a:solidFill>
                    <a:srgbClr val="000000"/>
                  </a:solidFill>
                  <a:latin typeface="Canva Sans Bold"/>
                </a:rPr>
                <a:t>=</a:t>
              </a:r>
            </a:p>
          </p:txBody>
        </p:sp>
        <p:sp>
          <p:nvSpPr>
            <p:cNvPr id="21" name="TextBox 21"/>
            <p:cNvSpPr txBox="1"/>
            <p:nvPr/>
          </p:nvSpPr>
          <p:spPr>
            <a:xfrm>
              <a:off x="3117670" y="-76200"/>
              <a:ext cx="340223" cy="847283"/>
            </a:xfrm>
            <a:prstGeom prst="rect">
              <a:avLst/>
            </a:prstGeom>
          </p:spPr>
          <p:txBody>
            <a:bodyPr lIns="0" tIns="0" rIns="0" bIns="0" rtlCol="0" anchor="t">
              <a:spAutoFit/>
            </a:bodyPr>
            <a:lstStyle/>
            <a:p>
              <a:pPr algn="ctr">
                <a:lnSpc>
                  <a:spcPts val="5339"/>
                </a:lnSpc>
              </a:pPr>
              <a:r>
                <a:rPr lang="en-US" sz="3813" dirty="0">
                  <a:solidFill>
                    <a:srgbClr val="000000"/>
                  </a:solidFill>
                  <a:latin typeface="Canva Sans Bold"/>
                </a:rPr>
                <a:t>1</a:t>
              </a:r>
            </a:p>
          </p:txBody>
        </p:sp>
        <p:sp>
          <p:nvSpPr>
            <p:cNvPr id="22" name="TextBox 22"/>
            <p:cNvSpPr txBox="1"/>
            <p:nvPr/>
          </p:nvSpPr>
          <p:spPr>
            <a:xfrm>
              <a:off x="913635" y="993842"/>
              <a:ext cx="5191904" cy="733928"/>
            </a:xfrm>
            <a:prstGeom prst="rect">
              <a:avLst/>
            </a:prstGeom>
          </p:spPr>
          <p:txBody>
            <a:bodyPr lIns="0" tIns="0" rIns="0" bIns="0" rtlCol="0" anchor="t">
              <a:spAutoFit/>
            </a:bodyPr>
            <a:lstStyle/>
            <a:p>
              <a:pPr algn="ctr">
                <a:lnSpc>
                  <a:spcPts val="4620"/>
                </a:lnSpc>
              </a:pPr>
              <a:r>
                <a:rPr lang="en-US" sz="3300">
                  <a:solidFill>
                    <a:srgbClr val="000000"/>
                  </a:solidFill>
                  <a:latin typeface="Canva Sans Bold"/>
                </a:rPr>
                <a:t>1 + 2.718</a:t>
              </a:r>
              <a:r>
                <a:rPr lang="en-US" sz="3300">
                  <a:solidFill>
                    <a:srgbClr val="000000"/>
                  </a:solidFill>
                  <a:latin typeface="Canva Sans Bold Italics"/>
                </a:rPr>
                <a:t> ⁻⁽⁻⁶⁴ ⁺ ²*¹⁵⁾ </a:t>
              </a:r>
            </a:p>
          </p:txBody>
        </p:sp>
        <p:sp>
          <p:nvSpPr>
            <p:cNvPr id="23" name="Freeform 23"/>
            <p:cNvSpPr/>
            <p:nvPr/>
          </p:nvSpPr>
          <p:spPr>
            <a:xfrm>
              <a:off x="1191848" y="2876429"/>
              <a:ext cx="4635478" cy="75327"/>
            </a:xfrm>
            <a:custGeom>
              <a:avLst/>
              <a:gdLst/>
              <a:ahLst/>
              <a:cxnLst/>
              <a:rect l="l" t="t" r="r" b="b"/>
              <a:pathLst>
                <a:path w="4635478" h="75327">
                  <a:moveTo>
                    <a:pt x="0" y="0"/>
                  </a:moveTo>
                  <a:lnTo>
                    <a:pt x="4635478" y="0"/>
                  </a:lnTo>
                  <a:lnTo>
                    <a:pt x="4635478" y="75327"/>
                  </a:lnTo>
                  <a:lnTo>
                    <a:pt x="0" y="753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0" y="2424312"/>
              <a:ext cx="929607" cy="847283"/>
            </a:xfrm>
            <a:prstGeom prst="rect">
              <a:avLst/>
            </a:prstGeom>
          </p:spPr>
          <p:txBody>
            <a:bodyPr lIns="0" tIns="0" rIns="0" bIns="0" rtlCol="0" anchor="t">
              <a:spAutoFit/>
            </a:bodyPr>
            <a:lstStyle/>
            <a:p>
              <a:pPr algn="ctr">
                <a:lnSpc>
                  <a:spcPts val="5339"/>
                </a:lnSpc>
              </a:pPr>
              <a:r>
                <a:rPr lang="en-US" sz="3813" dirty="0">
                  <a:solidFill>
                    <a:srgbClr val="000000"/>
                  </a:solidFill>
                  <a:latin typeface="Canva Sans Bold Italics"/>
                </a:rPr>
                <a:t>P </a:t>
              </a:r>
              <a:r>
                <a:rPr lang="en-US" sz="3813" dirty="0">
                  <a:solidFill>
                    <a:srgbClr val="000000"/>
                  </a:solidFill>
                  <a:latin typeface="Canva Sans Bold"/>
                </a:rPr>
                <a:t>=</a:t>
              </a:r>
            </a:p>
          </p:txBody>
        </p:sp>
        <p:sp>
          <p:nvSpPr>
            <p:cNvPr id="25" name="TextBox 25"/>
            <p:cNvSpPr txBox="1"/>
            <p:nvPr/>
          </p:nvSpPr>
          <p:spPr>
            <a:xfrm>
              <a:off x="3117670" y="2033506"/>
              <a:ext cx="340223" cy="847283"/>
            </a:xfrm>
            <a:prstGeom prst="rect">
              <a:avLst/>
            </a:prstGeom>
          </p:spPr>
          <p:txBody>
            <a:bodyPr lIns="0" tIns="0" rIns="0" bIns="0" rtlCol="0" anchor="t">
              <a:spAutoFit/>
            </a:bodyPr>
            <a:lstStyle/>
            <a:p>
              <a:pPr algn="ctr">
                <a:lnSpc>
                  <a:spcPts val="5339"/>
                </a:lnSpc>
              </a:pPr>
              <a:r>
                <a:rPr lang="en-US" sz="3813">
                  <a:solidFill>
                    <a:srgbClr val="000000"/>
                  </a:solidFill>
                  <a:latin typeface="Canva Sans Bold"/>
                </a:rPr>
                <a:t>1</a:t>
              </a:r>
            </a:p>
          </p:txBody>
        </p:sp>
        <p:sp>
          <p:nvSpPr>
            <p:cNvPr id="26" name="TextBox 26"/>
            <p:cNvSpPr txBox="1"/>
            <p:nvPr/>
          </p:nvSpPr>
          <p:spPr>
            <a:xfrm>
              <a:off x="913635" y="3103548"/>
              <a:ext cx="5191904" cy="733928"/>
            </a:xfrm>
            <a:prstGeom prst="rect">
              <a:avLst/>
            </a:prstGeom>
          </p:spPr>
          <p:txBody>
            <a:bodyPr lIns="0" tIns="0" rIns="0" bIns="0" rtlCol="0" anchor="t">
              <a:spAutoFit/>
            </a:bodyPr>
            <a:lstStyle/>
            <a:p>
              <a:pPr algn="ctr">
                <a:lnSpc>
                  <a:spcPts val="4620"/>
                </a:lnSpc>
              </a:pPr>
              <a:r>
                <a:rPr lang="en-US" sz="3300">
                  <a:solidFill>
                    <a:srgbClr val="000000"/>
                  </a:solidFill>
                  <a:latin typeface="Canva Sans Bold"/>
                </a:rPr>
                <a:t>1 + 2.718</a:t>
              </a:r>
              <a:r>
                <a:rPr lang="en-US" sz="3300">
                  <a:solidFill>
                    <a:srgbClr val="000000"/>
                  </a:solidFill>
                  <a:latin typeface="Canva Sans Bold Italics"/>
                </a:rPr>
                <a:t> ⁻⁽⁻⁶⁴ ⁺ ³⁰⁾ </a:t>
              </a:r>
            </a:p>
          </p:txBody>
        </p:sp>
        <p:sp>
          <p:nvSpPr>
            <p:cNvPr id="27" name="Freeform 27"/>
            <p:cNvSpPr/>
            <p:nvPr/>
          </p:nvSpPr>
          <p:spPr>
            <a:xfrm>
              <a:off x="1191848" y="4955624"/>
              <a:ext cx="4635478" cy="75327"/>
            </a:xfrm>
            <a:custGeom>
              <a:avLst/>
              <a:gdLst/>
              <a:ahLst/>
              <a:cxnLst/>
              <a:rect l="l" t="t" r="r" b="b"/>
              <a:pathLst>
                <a:path w="4635478" h="75327">
                  <a:moveTo>
                    <a:pt x="0" y="0"/>
                  </a:moveTo>
                  <a:lnTo>
                    <a:pt x="4635478" y="0"/>
                  </a:lnTo>
                  <a:lnTo>
                    <a:pt x="4635478" y="75326"/>
                  </a:lnTo>
                  <a:lnTo>
                    <a:pt x="0" y="753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TextBox 28"/>
            <p:cNvSpPr txBox="1"/>
            <p:nvPr/>
          </p:nvSpPr>
          <p:spPr>
            <a:xfrm>
              <a:off x="0" y="4503507"/>
              <a:ext cx="929607" cy="847283"/>
            </a:xfrm>
            <a:prstGeom prst="rect">
              <a:avLst/>
            </a:prstGeom>
          </p:spPr>
          <p:txBody>
            <a:bodyPr lIns="0" tIns="0" rIns="0" bIns="0" rtlCol="0" anchor="t">
              <a:spAutoFit/>
            </a:bodyPr>
            <a:lstStyle/>
            <a:p>
              <a:pPr algn="ctr">
                <a:lnSpc>
                  <a:spcPts val="5339"/>
                </a:lnSpc>
              </a:pPr>
              <a:r>
                <a:rPr lang="en-US" sz="3813">
                  <a:solidFill>
                    <a:srgbClr val="000000"/>
                  </a:solidFill>
                  <a:latin typeface="Canva Sans Bold Italics"/>
                </a:rPr>
                <a:t>P </a:t>
              </a:r>
              <a:r>
                <a:rPr lang="en-US" sz="3813">
                  <a:solidFill>
                    <a:srgbClr val="000000"/>
                  </a:solidFill>
                  <a:latin typeface="Canva Sans Bold"/>
                </a:rPr>
                <a:t>=</a:t>
              </a:r>
            </a:p>
          </p:txBody>
        </p:sp>
        <p:sp>
          <p:nvSpPr>
            <p:cNvPr id="29" name="TextBox 29"/>
            <p:cNvSpPr txBox="1"/>
            <p:nvPr/>
          </p:nvSpPr>
          <p:spPr>
            <a:xfrm>
              <a:off x="3117670" y="4112701"/>
              <a:ext cx="340223" cy="847283"/>
            </a:xfrm>
            <a:prstGeom prst="rect">
              <a:avLst/>
            </a:prstGeom>
          </p:spPr>
          <p:txBody>
            <a:bodyPr lIns="0" tIns="0" rIns="0" bIns="0" rtlCol="0" anchor="t">
              <a:spAutoFit/>
            </a:bodyPr>
            <a:lstStyle/>
            <a:p>
              <a:pPr algn="ctr">
                <a:lnSpc>
                  <a:spcPts val="5339"/>
                </a:lnSpc>
              </a:pPr>
              <a:r>
                <a:rPr lang="en-US" sz="3813">
                  <a:solidFill>
                    <a:srgbClr val="000000"/>
                  </a:solidFill>
                  <a:latin typeface="Canva Sans Bold"/>
                </a:rPr>
                <a:t>1</a:t>
              </a:r>
            </a:p>
          </p:txBody>
        </p:sp>
        <p:sp>
          <p:nvSpPr>
            <p:cNvPr id="30" name="TextBox 30"/>
            <p:cNvSpPr txBox="1"/>
            <p:nvPr/>
          </p:nvSpPr>
          <p:spPr>
            <a:xfrm>
              <a:off x="913635" y="5182742"/>
              <a:ext cx="5191904" cy="733928"/>
            </a:xfrm>
            <a:prstGeom prst="rect">
              <a:avLst/>
            </a:prstGeom>
          </p:spPr>
          <p:txBody>
            <a:bodyPr lIns="0" tIns="0" rIns="0" bIns="0" rtlCol="0" anchor="t">
              <a:spAutoFit/>
            </a:bodyPr>
            <a:lstStyle/>
            <a:p>
              <a:pPr algn="ctr">
                <a:lnSpc>
                  <a:spcPts val="4620"/>
                </a:lnSpc>
              </a:pPr>
              <a:r>
                <a:rPr lang="en-US" sz="3300">
                  <a:solidFill>
                    <a:srgbClr val="000000"/>
                  </a:solidFill>
                  <a:latin typeface="Canva Sans Bold"/>
                </a:rPr>
                <a:t>1 + 2.718</a:t>
              </a:r>
              <a:r>
                <a:rPr lang="en-US" sz="3300">
                  <a:solidFill>
                    <a:srgbClr val="000000"/>
                  </a:solidFill>
                  <a:latin typeface="Canva Sans Bold Italics"/>
                </a:rPr>
                <a:t> ⁻⁽⁻³⁴⁾ </a:t>
              </a:r>
            </a:p>
          </p:txBody>
        </p:sp>
      </p:grpSp>
      <p:grpSp>
        <p:nvGrpSpPr>
          <p:cNvPr id="31" name="Group 31"/>
          <p:cNvGrpSpPr/>
          <p:nvPr/>
        </p:nvGrpSpPr>
        <p:grpSpPr>
          <a:xfrm>
            <a:off x="8396272" y="2346217"/>
            <a:ext cx="8443927" cy="6396587"/>
            <a:chOff x="0" y="0"/>
            <a:chExt cx="10251715" cy="8528782"/>
          </a:xfrm>
        </p:grpSpPr>
        <p:sp>
          <p:nvSpPr>
            <p:cNvPr id="32" name="Freeform 32"/>
            <p:cNvSpPr/>
            <p:nvPr/>
          </p:nvSpPr>
          <p:spPr>
            <a:xfrm>
              <a:off x="2479089" y="751545"/>
              <a:ext cx="4543713" cy="73835"/>
            </a:xfrm>
            <a:custGeom>
              <a:avLst/>
              <a:gdLst/>
              <a:ahLst/>
              <a:cxnLst/>
              <a:rect l="l" t="t" r="r" b="b"/>
              <a:pathLst>
                <a:path w="4543713" h="73835">
                  <a:moveTo>
                    <a:pt x="0" y="0"/>
                  </a:moveTo>
                  <a:lnTo>
                    <a:pt x="4543712" y="0"/>
                  </a:lnTo>
                  <a:lnTo>
                    <a:pt x="4543712" y="73835"/>
                  </a:lnTo>
                  <a:lnTo>
                    <a:pt x="0" y="73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3" name="TextBox 33"/>
            <p:cNvSpPr txBox="1"/>
            <p:nvPr/>
          </p:nvSpPr>
          <p:spPr>
            <a:xfrm>
              <a:off x="1310836" y="297345"/>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34" name="TextBox 34"/>
            <p:cNvSpPr txBox="1"/>
            <p:nvPr/>
          </p:nvSpPr>
          <p:spPr>
            <a:xfrm>
              <a:off x="4366787" y="-85725"/>
              <a:ext cx="333487"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a:rPr>
                <a:t>1</a:t>
              </a:r>
            </a:p>
          </p:txBody>
        </p:sp>
        <p:sp>
          <p:nvSpPr>
            <p:cNvPr id="35" name="TextBox 35"/>
            <p:cNvSpPr txBox="1"/>
            <p:nvPr/>
          </p:nvSpPr>
          <p:spPr>
            <a:xfrm>
              <a:off x="2206384" y="972847"/>
              <a:ext cx="5089123" cy="720719"/>
            </a:xfrm>
            <a:prstGeom prst="rect">
              <a:avLst/>
            </a:prstGeom>
          </p:spPr>
          <p:txBody>
            <a:bodyPr lIns="0" tIns="0" rIns="0" bIns="0" rtlCol="0" anchor="t">
              <a:spAutoFit/>
            </a:bodyPr>
            <a:lstStyle/>
            <a:p>
              <a:pPr algn="ctr">
                <a:lnSpc>
                  <a:spcPts val="4528"/>
                </a:lnSpc>
              </a:pPr>
              <a:r>
                <a:rPr lang="en-US" sz="3234">
                  <a:solidFill>
                    <a:srgbClr val="000000"/>
                  </a:solidFill>
                  <a:latin typeface="Canva Sans Bold"/>
                </a:rPr>
                <a:t>1 + 2.718³⁴</a:t>
              </a:r>
              <a:r>
                <a:rPr lang="en-US" sz="3234">
                  <a:solidFill>
                    <a:srgbClr val="000000"/>
                  </a:solidFill>
                  <a:latin typeface="Canva Sans Bold Italics"/>
                </a:rPr>
                <a:t> </a:t>
              </a:r>
            </a:p>
          </p:txBody>
        </p:sp>
        <p:sp>
          <p:nvSpPr>
            <p:cNvPr id="36" name="Freeform 36"/>
            <p:cNvSpPr/>
            <p:nvPr/>
          </p:nvSpPr>
          <p:spPr>
            <a:xfrm>
              <a:off x="2479089" y="2819486"/>
              <a:ext cx="6803198" cy="110552"/>
            </a:xfrm>
            <a:custGeom>
              <a:avLst/>
              <a:gdLst/>
              <a:ahLst/>
              <a:cxnLst/>
              <a:rect l="l" t="t" r="r" b="b"/>
              <a:pathLst>
                <a:path w="6803198" h="110552">
                  <a:moveTo>
                    <a:pt x="0" y="0"/>
                  </a:moveTo>
                  <a:lnTo>
                    <a:pt x="6803198" y="0"/>
                  </a:lnTo>
                  <a:lnTo>
                    <a:pt x="6803198" y="110552"/>
                  </a:lnTo>
                  <a:lnTo>
                    <a:pt x="0" y="1105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TextBox 37"/>
            <p:cNvSpPr txBox="1"/>
            <p:nvPr/>
          </p:nvSpPr>
          <p:spPr>
            <a:xfrm>
              <a:off x="1310836" y="2365286"/>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38" name="TextBox 38"/>
            <p:cNvSpPr txBox="1"/>
            <p:nvPr/>
          </p:nvSpPr>
          <p:spPr>
            <a:xfrm>
              <a:off x="5408545" y="1982217"/>
              <a:ext cx="333487"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a:rPr>
                <a:t>1</a:t>
              </a:r>
            </a:p>
          </p:txBody>
        </p:sp>
        <p:sp>
          <p:nvSpPr>
            <p:cNvPr id="39" name="TextBox 39"/>
            <p:cNvSpPr txBox="1"/>
            <p:nvPr/>
          </p:nvSpPr>
          <p:spPr>
            <a:xfrm>
              <a:off x="2342736" y="3040789"/>
              <a:ext cx="7075903" cy="720719"/>
            </a:xfrm>
            <a:prstGeom prst="rect">
              <a:avLst/>
            </a:prstGeom>
          </p:spPr>
          <p:txBody>
            <a:bodyPr lIns="0" tIns="0" rIns="0" bIns="0" rtlCol="0" anchor="t">
              <a:spAutoFit/>
            </a:bodyPr>
            <a:lstStyle/>
            <a:p>
              <a:pPr algn="ctr">
                <a:lnSpc>
                  <a:spcPts val="4528"/>
                </a:lnSpc>
              </a:pPr>
              <a:r>
                <a:rPr lang="en-US" sz="3234" dirty="0">
                  <a:solidFill>
                    <a:srgbClr val="000000"/>
                  </a:solidFill>
                  <a:latin typeface="Canva Sans Bold"/>
                </a:rPr>
                <a:t>1 + 581,408,510,000,000</a:t>
              </a:r>
            </a:p>
          </p:txBody>
        </p:sp>
        <p:sp>
          <p:nvSpPr>
            <p:cNvPr id="40" name="Freeform 40"/>
            <p:cNvSpPr/>
            <p:nvPr/>
          </p:nvSpPr>
          <p:spPr>
            <a:xfrm>
              <a:off x="2479089" y="4725033"/>
              <a:ext cx="6127234" cy="99568"/>
            </a:xfrm>
            <a:custGeom>
              <a:avLst/>
              <a:gdLst/>
              <a:ahLst/>
              <a:cxnLst/>
              <a:rect l="l" t="t" r="r" b="b"/>
              <a:pathLst>
                <a:path w="6127234" h="99568">
                  <a:moveTo>
                    <a:pt x="0" y="0"/>
                  </a:moveTo>
                  <a:lnTo>
                    <a:pt x="6127234" y="0"/>
                  </a:lnTo>
                  <a:lnTo>
                    <a:pt x="6127234" y="99567"/>
                  </a:lnTo>
                  <a:lnTo>
                    <a:pt x="0" y="995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1" name="TextBox 41"/>
            <p:cNvSpPr txBox="1"/>
            <p:nvPr/>
          </p:nvSpPr>
          <p:spPr>
            <a:xfrm>
              <a:off x="1310836" y="4270833"/>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42" name="TextBox 42"/>
            <p:cNvSpPr txBox="1"/>
            <p:nvPr/>
          </p:nvSpPr>
          <p:spPr>
            <a:xfrm>
              <a:off x="5125858" y="3887763"/>
              <a:ext cx="333487"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a:rPr>
                <a:t>1</a:t>
              </a:r>
            </a:p>
          </p:txBody>
        </p:sp>
        <p:sp>
          <p:nvSpPr>
            <p:cNvPr id="43" name="TextBox 43"/>
            <p:cNvSpPr txBox="1"/>
            <p:nvPr/>
          </p:nvSpPr>
          <p:spPr>
            <a:xfrm>
              <a:off x="2206384" y="4946336"/>
              <a:ext cx="6837464" cy="720719"/>
            </a:xfrm>
            <a:prstGeom prst="rect">
              <a:avLst/>
            </a:prstGeom>
          </p:spPr>
          <p:txBody>
            <a:bodyPr lIns="0" tIns="0" rIns="0" bIns="0" rtlCol="0" anchor="t">
              <a:spAutoFit/>
            </a:bodyPr>
            <a:lstStyle/>
            <a:p>
              <a:pPr algn="ctr">
                <a:lnSpc>
                  <a:spcPts val="4528"/>
                </a:lnSpc>
              </a:pPr>
              <a:r>
                <a:rPr lang="en-US" sz="3234">
                  <a:solidFill>
                    <a:srgbClr val="000000"/>
                  </a:solidFill>
                  <a:latin typeface="Canva Sans Bold"/>
                </a:rPr>
                <a:t>581,408,510,000,001</a:t>
              </a:r>
            </a:p>
          </p:txBody>
        </p:sp>
        <p:sp>
          <p:nvSpPr>
            <p:cNvPr id="44" name="TextBox 44"/>
            <p:cNvSpPr txBox="1"/>
            <p:nvPr/>
          </p:nvSpPr>
          <p:spPr>
            <a:xfrm>
              <a:off x="0" y="6371905"/>
              <a:ext cx="10251715" cy="2156878"/>
            </a:xfrm>
            <a:prstGeom prst="rect">
              <a:avLst/>
            </a:prstGeom>
          </p:spPr>
          <p:txBody>
            <a:bodyPr lIns="0" tIns="0" rIns="0" bIns="0" rtlCol="0" anchor="t">
              <a:spAutoFit/>
            </a:bodyPr>
            <a:lstStyle/>
            <a:p>
              <a:pPr>
                <a:lnSpc>
                  <a:spcPts val="4398"/>
                </a:lnSpc>
              </a:pPr>
              <a:r>
                <a:rPr lang="en-US" sz="3141">
                  <a:solidFill>
                    <a:srgbClr val="000000"/>
                  </a:solidFill>
                  <a:latin typeface="Canva Sans Bold Italics"/>
                </a:rPr>
                <a:t>P </a:t>
              </a:r>
              <a:r>
                <a:rPr lang="en-US" sz="3141">
                  <a:solidFill>
                    <a:srgbClr val="000000"/>
                  </a:solidFill>
                  <a:latin typeface="Canva Sans Bold"/>
                </a:rPr>
                <a:t>= 0.0000000000000017199610648 or</a:t>
              </a:r>
            </a:p>
            <a:p>
              <a:pPr>
                <a:lnSpc>
                  <a:spcPts val="4398"/>
                </a:lnSpc>
              </a:pPr>
              <a:r>
                <a:rPr lang="en-US" sz="3141">
                  <a:solidFill>
                    <a:srgbClr val="000000"/>
                  </a:solidFill>
                  <a:latin typeface="Canva Sans Bold Italics"/>
                </a:rPr>
                <a:t>P</a:t>
              </a:r>
              <a:r>
                <a:rPr lang="en-US" sz="3141">
                  <a:solidFill>
                    <a:srgbClr val="000000"/>
                  </a:solidFill>
                  <a:latin typeface="Canva Sans Bold"/>
                </a:rPr>
                <a:t> = 0.00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nvGraphicFramePr>
        <p:xfrm>
          <a:off x="1933130" y="1643062"/>
          <a:ext cx="14421740" cy="7000876"/>
        </p:xfrm>
        <a:graphic>
          <a:graphicData uri="http://schemas.openxmlformats.org/drawingml/2006/table">
            <a:tbl>
              <a:tblPr/>
              <a:tblGrid>
                <a:gridCol w="2283555">
                  <a:extLst>
                    <a:ext uri="{9D8B030D-6E8A-4147-A177-3AD203B41FA5}">
                      <a16:colId xmlns:a16="http://schemas.microsoft.com/office/drawing/2014/main" val="20000"/>
                    </a:ext>
                  </a:extLst>
                </a:gridCol>
                <a:gridCol w="5295273">
                  <a:extLst>
                    <a:ext uri="{9D8B030D-6E8A-4147-A177-3AD203B41FA5}">
                      <a16:colId xmlns:a16="http://schemas.microsoft.com/office/drawing/2014/main" val="20001"/>
                    </a:ext>
                  </a:extLst>
                </a:gridCol>
                <a:gridCol w="2947595">
                  <a:extLst>
                    <a:ext uri="{9D8B030D-6E8A-4147-A177-3AD203B41FA5}">
                      <a16:colId xmlns:a16="http://schemas.microsoft.com/office/drawing/2014/main" val="20002"/>
                    </a:ext>
                  </a:extLst>
                </a:gridCol>
                <a:gridCol w="3895317">
                  <a:extLst>
                    <a:ext uri="{9D8B030D-6E8A-4147-A177-3AD203B41FA5}">
                      <a16:colId xmlns:a16="http://schemas.microsoft.com/office/drawing/2014/main" val="20003"/>
                    </a:ext>
                  </a:extLst>
                </a:gridCol>
              </a:tblGrid>
              <a:tr h="1700076">
                <a:tc>
                  <a:txBody>
                    <a:bodyPr/>
                    <a:lstStyle/>
                    <a:p>
                      <a:pPr algn="r">
                        <a:lnSpc>
                          <a:spcPts val="5040"/>
                        </a:lnSpc>
                        <a:defRPr/>
                      </a:pPr>
                      <a:r>
                        <a:rPr lang="en-US" sz="3600">
                          <a:solidFill>
                            <a:srgbClr val="000000"/>
                          </a:solidFill>
                          <a:latin typeface="Canva Sans"/>
                        </a:rPr>
                        <a:t>Student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No. of Hours Studied</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Probability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Pass (1) / Fail (0)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0160">
                <a:tc>
                  <a:txBody>
                    <a:bodyPr/>
                    <a:lstStyle/>
                    <a:p>
                      <a:pPr algn="ctr">
                        <a:lnSpc>
                          <a:spcPts val="5040"/>
                        </a:lnSpc>
                        <a:defRPr/>
                      </a:pPr>
                      <a:r>
                        <a:rPr lang="en-US" sz="3600">
                          <a:solidFill>
                            <a:srgbClr val="000000"/>
                          </a:solidFill>
                          <a:latin typeface="Canva Sans"/>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29</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0160">
                <a:tc>
                  <a:txBody>
                    <a:bodyPr/>
                    <a:lstStyle/>
                    <a:p>
                      <a:pPr algn="ctr">
                        <a:lnSpc>
                          <a:spcPts val="5040"/>
                        </a:lnSpc>
                        <a:defRPr/>
                      </a:pPr>
                      <a:r>
                        <a:rPr lang="en-US" sz="3600">
                          <a:solidFill>
                            <a:srgbClr val="000000"/>
                          </a:solidFill>
                          <a:latin typeface="Canva Sans"/>
                        </a:rPr>
                        <a:t>2</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15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0160">
                <a:tc>
                  <a:txBody>
                    <a:bodyPr/>
                    <a:lstStyle/>
                    <a:p>
                      <a:pPr algn="ctr">
                        <a:lnSpc>
                          <a:spcPts val="5040"/>
                        </a:lnSpc>
                        <a:defRPr/>
                      </a:pPr>
                      <a:r>
                        <a:rPr lang="en-US" sz="3600">
                          <a:solidFill>
                            <a:srgbClr val="000000"/>
                          </a:solidFill>
                          <a:latin typeface="Canva Sans"/>
                        </a:rPr>
                        <a:t>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33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60160">
                <a:tc>
                  <a:txBody>
                    <a:bodyPr/>
                    <a:lstStyle/>
                    <a:p>
                      <a:pPr algn="ctr">
                        <a:lnSpc>
                          <a:spcPts val="5040"/>
                        </a:lnSpc>
                        <a:defRPr/>
                      </a:pPr>
                      <a:r>
                        <a:rPr lang="en-US" sz="3600">
                          <a:solidFill>
                            <a:srgbClr val="000000"/>
                          </a:solidFill>
                          <a:latin typeface="Canva Sans"/>
                        </a:rPr>
                        <a:t>4</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28</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0160">
                <a:tc>
                  <a:txBody>
                    <a:bodyPr/>
                    <a:lstStyle/>
                    <a:p>
                      <a:pPr algn="ctr">
                        <a:lnSpc>
                          <a:spcPts val="5040"/>
                        </a:lnSpc>
                        <a:defRPr/>
                      </a:pPr>
                      <a:r>
                        <a:rPr lang="en-US" sz="3600">
                          <a:solidFill>
                            <a:srgbClr val="000000"/>
                          </a:solidFill>
                          <a:latin typeface="Canva Sans"/>
                        </a:rPr>
                        <a:t>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39</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TextBox 5"/>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
        <p:nvSpPr>
          <p:cNvPr id="6" name="Freeform 6"/>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81193" y="1202571"/>
            <a:ext cx="7488415" cy="4052374"/>
            <a:chOff x="0" y="-276225"/>
            <a:chExt cx="9255220" cy="5403165"/>
          </a:xfrm>
        </p:grpSpPr>
        <p:sp>
          <p:nvSpPr>
            <p:cNvPr id="10" name="Freeform 10"/>
            <p:cNvSpPr/>
            <p:nvPr/>
          </p:nvSpPr>
          <p:spPr>
            <a:xfrm>
              <a:off x="4468382" y="2248922"/>
              <a:ext cx="4786838" cy="77786"/>
            </a:xfrm>
            <a:custGeom>
              <a:avLst/>
              <a:gdLst/>
              <a:ahLst/>
              <a:cxnLst/>
              <a:rect l="l" t="t" r="r" b="b"/>
              <a:pathLst>
                <a:path w="4786838" h="77786">
                  <a:moveTo>
                    <a:pt x="0" y="0"/>
                  </a:moveTo>
                  <a:lnTo>
                    <a:pt x="4786837" y="0"/>
                  </a:lnTo>
                  <a:lnTo>
                    <a:pt x="4786837" y="77786"/>
                  </a:lnTo>
                  <a:lnTo>
                    <a:pt x="0" y="777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3085073" y="1706744"/>
              <a:ext cx="1100587" cy="998631"/>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Italics"/>
                </a:rPr>
                <a:t>P </a:t>
              </a:r>
              <a:r>
                <a:rPr lang="en-US" sz="4515">
                  <a:solidFill>
                    <a:srgbClr val="000000"/>
                  </a:solidFill>
                  <a:latin typeface="Canva Sans Bold"/>
                </a:rPr>
                <a:t>=</a:t>
              </a:r>
            </a:p>
          </p:txBody>
        </p:sp>
        <p:sp>
          <p:nvSpPr>
            <p:cNvPr id="12" name="TextBox 12"/>
            <p:cNvSpPr txBox="1"/>
            <p:nvPr/>
          </p:nvSpPr>
          <p:spPr>
            <a:xfrm>
              <a:off x="6459002" y="1244058"/>
              <a:ext cx="402799" cy="998631"/>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a:rPr>
                <a:t>1</a:t>
              </a:r>
            </a:p>
          </p:txBody>
        </p:sp>
        <p:sp>
          <p:nvSpPr>
            <p:cNvPr id="13" name="TextBox 13"/>
            <p:cNvSpPr txBox="1"/>
            <p:nvPr/>
          </p:nvSpPr>
          <p:spPr>
            <a:xfrm>
              <a:off x="4943931" y="2163198"/>
              <a:ext cx="4191604" cy="1023528"/>
            </a:xfrm>
            <a:prstGeom prst="rect">
              <a:avLst/>
            </a:prstGeom>
          </p:spPr>
          <p:txBody>
            <a:bodyPr wrap="square" lIns="0" tIns="0" rIns="0" bIns="0" rtlCol="0" anchor="t">
              <a:spAutoFit/>
            </a:bodyPr>
            <a:lstStyle/>
            <a:p>
              <a:pPr algn="ctr">
                <a:lnSpc>
                  <a:spcPts val="6321"/>
                </a:lnSpc>
              </a:pPr>
              <a:r>
                <a:rPr lang="en-US" sz="4515" dirty="0">
                  <a:solidFill>
                    <a:srgbClr val="000000"/>
                  </a:solidFill>
                  <a:latin typeface="Canva Sans Bold"/>
                </a:rPr>
                <a:t>1 + </a:t>
              </a:r>
              <a:r>
                <a:rPr lang="en-US" sz="4515" dirty="0">
                  <a:solidFill>
                    <a:srgbClr val="000000"/>
                  </a:solidFill>
                  <a:latin typeface="Canva Sans Bold Italics"/>
                </a:rPr>
                <a:t>e ⁻</a:t>
              </a:r>
              <a:r>
                <a:rPr lang="en-PH" sz="4800" b="1" i="1" dirty="0">
                  <a:solidFill>
                    <a:srgbClr val="000000"/>
                  </a:solidFill>
                  <a:effectLst/>
                  <a:latin typeface="YAFdJjTk5UU 0"/>
                </a:rPr>
                <a:t> ⁽ᵃ ⁺ ᵇˣ⁾</a:t>
              </a:r>
              <a:endParaRPr lang="en-US" sz="4515" dirty="0">
                <a:solidFill>
                  <a:srgbClr val="000000"/>
                </a:solidFill>
                <a:latin typeface="Canva Sans Bold Italics"/>
              </a:endParaRPr>
            </a:p>
          </p:txBody>
        </p:sp>
        <p:sp>
          <p:nvSpPr>
            <p:cNvPr id="14" name="TextBox 14"/>
            <p:cNvSpPr txBox="1"/>
            <p:nvPr/>
          </p:nvSpPr>
          <p:spPr>
            <a:xfrm>
              <a:off x="3281086" y="3815224"/>
              <a:ext cx="2247732" cy="1311716"/>
            </a:xfrm>
            <a:prstGeom prst="rect">
              <a:avLst/>
            </a:prstGeom>
          </p:spPr>
          <p:txBody>
            <a:bodyPr lIns="0" tIns="0" rIns="0" bIns="0" rtlCol="0" anchor="t">
              <a:spAutoFit/>
            </a:bodyPr>
            <a:lstStyle/>
            <a:p>
              <a:pPr>
                <a:lnSpc>
                  <a:spcPts val="3992"/>
                </a:lnSpc>
              </a:pPr>
              <a:r>
                <a:rPr lang="en-US" sz="2851">
                  <a:solidFill>
                    <a:srgbClr val="000000"/>
                  </a:solidFill>
                  <a:latin typeface="Hussar Bold"/>
                </a:rPr>
                <a:t>e = 2.718  </a:t>
              </a:r>
            </a:p>
            <a:p>
              <a:pPr>
                <a:lnSpc>
                  <a:spcPts val="3992"/>
                </a:lnSpc>
              </a:pPr>
              <a:r>
                <a:rPr lang="en-US" sz="2851">
                  <a:solidFill>
                    <a:srgbClr val="000000"/>
                  </a:solidFill>
                  <a:latin typeface="Hussar Bold"/>
                </a:rPr>
                <a:t>a = -64</a:t>
              </a:r>
            </a:p>
          </p:txBody>
        </p:sp>
        <p:sp>
          <p:nvSpPr>
            <p:cNvPr id="15" name="TextBox 15"/>
            <p:cNvSpPr txBox="1"/>
            <p:nvPr/>
          </p:nvSpPr>
          <p:spPr>
            <a:xfrm>
              <a:off x="0" y="-276225"/>
              <a:ext cx="2409987" cy="1750558"/>
            </a:xfrm>
            <a:prstGeom prst="rect">
              <a:avLst/>
            </a:prstGeom>
          </p:spPr>
          <p:txBody>
            <a:bodyPr lIns="0" tIns="0" rIns="0" bIns="0" rtlCol="0" anchor="t">
              <a:spAutoFit/>
            </a:bodyPr>
            <a:lstStyle/>
            <a:p>
              <a:pPr>
                <a:lnSpc>
                  <a:spcPts val="6434"/>
                </a:lnSpc>
              </a:pPr>
              <a:endParaRPr/>
            </a:p>
            <a:p>
              <a:pPr>
                <a:lnSpc>
                  <a:spcPts val="4880"/>
                </a:lnSpc>
              </a:pPr>
              <a:r>
                <a:rPr lang="en-US" sz="2238">
                  <a:solidFill>
                    <a:srgbClr val="000000"/>
                  </a:solidFill>
                  <a:latin typeface="Hussar Bold"/>
                </a:rPr>
                <a:t>Student 3</a:t>
              </a:r>
            </a:p>
          </p:txBody>
        </p:sp>
        <p:sp>
          <p:nvSpPr>
            <p:cNvPr id="16" name="TextBox 16"/>
            <p:cNvSpPr txBox="1"/>
            <p:nvPr/>
          </p:nvSpPr>
          <p:spPr>
            <a:xfrm>
              <a:off x="6660401" y="3815224"/>
              <a:ext cx="2247732" cy="1311716"/>
            </a:xfrm>
            <a:prstGeom prst="rect">
              <a:avLst/>
            </a:prstGeom>
          </p:spPr>
          <p:txBody>
            <a:bodyPr lIns="0" tIns="0" rIns="0" bIns="0" rtlCol="0" anchor="t">
              <a:spAutoFit/>
            </a:bodyPr>
            <a:lstStyle/>
            <a:p>
              <a:pPr>
                <a:lnSpc>
                  <a:spcPts val="3992"/>
                </a:lnSpc>
              </a:pPr>
              <a:r>
                <a:rPr lang="en-US" sz="2851" dirty="0">
                  <a:solidFill>
                    <a:srgbClr val="000000"/>
                  </a:solidFill>
                  <a:latin typeface="Hussar Bold"/>
                </a:rPr>
                <a:t>b = 2</a:t>
              </a:r>
            </a:p>
            <a:p>
              <a:pPr>
                <a:lnSpc>
                  <a:spcPts val="3992"/>
                </a:lnSpc>
              </a:pPr>
              <a:r>
                <a:rPr lang="en-US" sz="2851" dirty="0">
                  <a:solidFill>
                    <a:srgbClr val="000000"/>
                  </a:solidFill>
                  <a:latin typeface="Hussar Bold"/>
                </a:rPr>
                <a:t>X = 33</a:t>
              </a:r>
            </a:p>
          </p:txBody>
        </p:sp>
      </p:grpSp>
      <p:grpSp>
        <p:nvGrpSpPr>
          <p:cNvPr id="17" name="Group 17"/>
          <p:cNvGrpSpPr/>
          <p:nvPr/>
        </p:nvGrpSpPr>
        <p:grpSpPr>
          <a:xfrm>
            <a:off x="1888683" y="5737557"/>
            <a:ext cx="4694667" cy="4549443"/>
            <a:chOff x="0" y="0"/>
            <a:chExt cx="6259556" cy="6065924"/>
          </a:xfrm>
        </p:grpSpPr>
        <p:sp>
          <p:nvSpPr>
            <p:cNvPr id="18" name="Freeform 18"/>
            <p:cNvSpPr/>
            <p:nvPr/>
          </p:nvSpPr>
          <p:spPr>
            <a:xfrm>
              <a:off x="1221913" y="786064"/>
              <a:ext cx="4752412" cy="77227"/>
            </a:xfrm>
            <a:custGeom>
              <a:avLst/>
              <a:gdLst/>
              <a:ahLst/>
              <a:cxnLst/>
              <a:rect l="l" t="t" r="r" b="b"/>
              <a:pathLst>
                <a:path w="4752412" h="77227">
                  <a:moveTo>
                    <a:pt x="0" y="0"/>
                  </a:moveTo>
                  <a:lnTo>
                    <a:pt x="4752412" y="0"/>
                  </a:lnTo>
                  <a:lnTo>
                    <a:pt x="4752412" y="77227"/>
                  </a:lnTo>
                  <a:lnTo>
                    <a:pt x="0" y="772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0" y="324465"/>
              <a:ext cx="953057" cy="866734"/>
            </a:xfrm>
            <a:prstGeom prst="rect">
              <a:avLst/>
            </a:prstGeom>
          </p:spPr>
          <p:txBody>
            <a:bodyPr lIns="0" tIns="0" rIns="0" bIns="0" rtlCol="0" anchor="t">
              <a:spAutoFit/>
            </a:bodyPr>
            <a:lstStyle/>
            <a:p>
              <a:pPr algn="ctr">
                <a:lnSpc>
                  <a:spcPts val="5473"/>
                </a:lnSpc>
              </a:pPr>
              <a:r>
                <a:rPr lang="en-US" sz="3909">
                  <a:solidFill>
                    <a:srgbClr val="000000"/>
                  </a:solidFill>
                  <a:latin typeface="Canva Sans Bold Italics"/>
                </a:rPr>
                <a:t>P </a:t>
              </a:r>
              <a:r>
                <a:rPr lang="en-US" sz="3909">
                  <a:solidFill>
                    <a:srgbClr val="000000"/>
                  </a:solidFill>
                  <a:latin typeface="Canva Sans Bold"/>
                </a:rPr>
                <a:t>=</a:t>
              </a:r>
            </a:p>
          </p:txBody>
        </p:sp>
        <p:sp>
          <p:nvSpPr>
            <p:cNvPr id="20" name="TextBox 20"/>
            <p:cNvSpPr txBox="1"/>
            <p:nvPr/>
          </p:nvSpPr>
          <p:spPr>
            <a:xfrm>
              <a:off x="3196315" y="-76200"/>
              <a:ext cx="348805" cy="866734"/>
            </a:xfrm>
            <a:prstGeom prst="rect">
              <a:avLst/>
            </a:prstGeom>
          </p:spPr>
          <p:txBody>
            <a:bodyPr lIns="0" tIns="0" rIns="0" bIns="0" rtlCol="0" anchor="t">
              <a:spAutoFit/>
            </a:bodyPr>
            <a:lstStyle/>
            <a:p>
              <a:pPr algn="ctr">
                <a:lnSpc>
                  <a:spcPts val="5473"/>
                </a:lnSpc>
              </a:pPr>
              <a:r>
                <a:rPr lang="en-US" sz="3909" dirty="0">
                  <a:solidFill>
                    <a:srgbClr val="000000"/>
                  </a:solidFill>
                  <a:latin typeface="Canva Sans Bold"/>
                </a:rPr>
                <a:t>1</a:t>
              </a:r>
            </a:p>
          </p:txBody>
        </p:sp>
        <p:sp>
          <p:nvSpPr>
            <p:cNvPr id="21" name="TextBox 21"/>
            <p:cNvSpPr txBox="1"/>
            <p:nvPr/>
          </p:nvSpPr>
          <p:spPr>
            <a:xfrm>
              <a:off x="936682" y="1020594"/>
              <a:ext cx="5322874" cy="750760"/>
            </a:xfrm>
            <a:prstGeom prst="rect">
              <a:avLst/>
            </a:prstGeom>
          </p:spPr>
          <p:txBody>
            <a:bodyPr lIns="0" tIns="0" rIns="0" bIns="0" rtlCol="0" anchor="t">
              <a:spAutoFit/>
            </a:bodyPr>
            <a:lstStyle/>
            <a:p>
              <a:pPr algn="ctr">
                <a:lnSpc>
                  <a:spcPts val="4736"/>
                </a:lnSpc>
              </a:pPr>
              <a:r>
                <a:rPr lang="en-US" sz="3383">
                  <a:solidFill>
                    <a:srgbClr val="000000"/>
                  </a:solidFill>
                  <a:latin typeface="Canva Sans Bold"/>
                </a:rPr>
                <a:t>1 + 2.718</a:t>
              </a:r>
              <a:r>
                <a:rPr lang="en-US" sz="3383">
                  <a:solidFill>
                    <a:srgbClr val="000000"/>
                  </a:solidFill>
                  <a:latin typeface="Canva Sans Bold Italics"/>
                </a:rPr>
                <a:t> ⁻⁽⁻⁶⁴ ⁺ ²*³³⁾ </a:t>
              </a:r>
            </a:p>
          </p:txBody>
        </p:sp>
        <p:sp>
          <p:nvSpPr>
            <p:cNvPr id="22" name="Freeform 22"/>
            <p:cNvSpPr/>
            <p:nvPr/>
          </p:nvSpPr>
          <p:spPr>
            <a:xfrm>
              <a:off x="1221913" y="2948990"/>
              <a:ext cx="4752412" cy="77227"/>
            </a:xfrm>
            <a:custGeom>
              <a:avLst/>
              <a:gdLst/>
              <a:ahLst/>
              <a:cxnLst/>
              <a:rect l="l" t="t" r="r" b="b"/>
              <a:pathLst>
                <a:path w="4752412" h="77227">
                  <a:moveTo>
                    <a:pt x="0" y="0"/>
                  </a:moveTo>
                  <a:lnTo>
                    <a:pt x="4752412" y="0"/>
                  </a:lnTo>
                  <a:lnTo>
                    <a:pt x="4752412" y="77226"/>
                  </a:lnTo>
                  <a:lnTo>
                    <a:pt x="0" y="772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0" y="2487390"/>
              <a:ext cx="953057" cy="866734"/>
            </a:xfrm>
            <a:prstGeom prst="rect">
              <a:avLst/>
            </a:prstGeom>
          </p:spPr>
          <p:txBody>
            <a:bodyPr lIns="0" tIns="0" rIns="0" bIns="0" rtlCol="0" anchor="t">
              <a:spAutoFit/>
            </a:bodyPr>
            <a:lstStyle/>
            <a:p>
              <a:pPr algn="ctr">
                <a:lnSpc>
                  <a:spcPts val="5473"/>
                </a:lnSpc>
              </a:pPr>
              <a:r>
                <a:rPr lang="en-US" sz="3909">
                  <a:solidFill>
                    <a:srgbClr val="000000"/>
                  </a:solidFill>
                  <a:latin typeface="Canva Sans Bold Italics"/>
                </a:rPr>
                <a:t>P </a:t>
              </a:r>
              <a:r>
                <a:rPr lang="en-US" sz="3909">
                  <a:solidFill>
                    <a:srgbClr val="000000"/>
                  </a:solidFill>
                  <a:latin typeface="Canva Sans Bold"/>
                </a:rPr>
                <a:t>=</a:t>
              </a:r>
            </a:p>
          </p:txBody>
        </p:sp>
        <p:sp>
          <p:nvSpPr>
            <p:cNvPr id="24" name="TextBox 24"/>
            <p:cNvSpPr txBox="1"/>
            <p:nvPr/>
          </p:nvSpPr>
          <p:spPr>
            <a:xfrm>
              <a:off x="3196315" y="2086725"/>
              <a:ext cx="348805" cy="866734"/>
            </a:xfrm>
            <a:prstGeom prst="rect">
              <a:avLst/>
            </a:prstGeom>
          </p:spPr>
          <p:txBody>
            <a:bodyPr lIns="0" tIns="0" rIns="0" bIns="0" rtlCol="0" anchor="t">
              <a:spAutoFit/>
            </a:bodyPr>
            <a:lstStyle/>
            <a:p>
              <a:pPr algn="ctr">
                <a:lnSpc>
                  <a:spcPts val="5473"/>
                </a:lnSpc>
              </a:pPr>
              <a:r>
                <a:rPr lang="en-US" sz="3909">
                  <a:solidFill>
                    <a:srgbClr val="000000"/>
                  </a:solidFill>
                  <a:latin typeface="Canva Sans Bold"/>
                </a:rPr>
                <a:t>1</a:t>
              </a:r>
            </a:p>
          </p:txBody>
        </p:sp>
        <p:sp>
          <p:nvSpPr>
            <p:cNvPr id="25" name="TextBox 25"/>
            <p:cNvSpPr txBox="1"/>
            <p:nvPr/>
          </p:nvSpPr>
          <p:spPr>
            <a:xfrm>
              <a:off x="936682" y="3183520"/>
              <a:ext cx="5322874" cy="750760"/>
            </a:xfrm>
            <a:prstGeom prst="rect">
              <a:avLst/>
            </a:prstGeom>
          </p:spPr>
          <p:txBody>
            <a:bodyPr lIns="0" tIns="0" rIns="0" bIns="0" rtlCol="0" anchor="t">
              <a:spAutoFit/>
            </a:bodyPr>
            <a:lstStyle/>
            <a:p>
              <a:pPr algn="ctr">
                <a:lnSpc>
                  <a:spcPts val="4736"/>
                </a:lnSpc>
              </a:pPr>
              <a:r>
                <a:rPr lang="en-US" sz="3383" dirty="0">
                  <a:solidFill>
                    <a:srgbClr val="000000"/>
                  </a:solidFill>
                  <a:latin typeface="Canva Sans Bold"/>
                </a:rPr>
                <a:t>1 + 2.718</a:t>
              </a:r>
              <a:r>
                <a:rPr lang="en-US" sz="3383" dirty="0">
                  <a:solidFill>
                    <a:srgbClr val="000000"/>
                  </a:solidFill>
                  <a:latin typeface="Canva Sans Bold Italics"/>
                </a:rPr>
                <a:t> ⁻⁽⁻⁶⁴ ⁺ ⁶⁶⁾ </a:t>
              </a:r>
            </a:p>
          </p:txBody>
        </p:sp>
        <p:sp>
          <p:nvSpPr>
            <p:cNvPr id="26" name="Freeform 26"/>
            <p:cNvSpPr/>
            <p:nvPr/>
          </p:nvSpPr>
          <p:spPr>
            <a:xfrm>
              <a:off x="1221913" y="5080633"/>
              <a:ext cx="4752412" cy="77227"/>
            </a:xfrm>
            <a:custGeom>
              <a:avLst/>
              <a:gdLst/>
              <a:ahLst/>
              <a:cxnLst/>
              <a:rect l="l" t="t" r="r" b="b"/>
              <a:pathLst>
                <a:path w="4752412" h="77227">
                  <a:moveTo>
                    <a:pt x="0" y="0"/>
                  </a:moveTo>
                  <a:lnTo>
                    <a:pt x="4752412" y="0"/>
                  </a:lnTo>
                  <a:lnTo>
                    <a:pt x="4752412" y="77227"/>
                  </a:lnTo>
                  <a:lnTo>
                    <a:pt x="0" y="772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7" name="TextBox 27"/>
            <p:cNvSpPr txBox="1"/>
            <p:nvPr/>
          </p:nvSpPr>
          <p:spPr>
            <a:xfrm>
              <a:off x="0" y="4619034"/>
              <a:ext cx="953057" cy="866734"/>
            </a:xfrm>
            <a:prstGeom prst="rect">
              <a:avLst/>
            </a:prstGeom>
          </p:spPr>
          <p:txBody>
            <a:bodyPr lIns="0" tIns="0" rIns="0" bIns="0" rtlCol="0" anchor="t">
              <a:spAutoFit/>
            </a:bodyPr>
            <a:lstStyle/>
            <a:p>
              <a:pPr algn="ctr">
                <a:lnSpc>
                  <a:spcPts val="5473"/>
                </a:lnSpc>
              </a:pPr>
              <a:r>
                <a:rPr lang="en-US" sz="3909">
                  <a:solidFill>
                    <a:srgbClr val="000000"/>
                  </a:solidFill>
                  <a:latin typeface="Canva Sans Bold Italics"/>
                </a:rPr>
                <a:t>P </a:t>
              </a:r>
              <a:r>
                <a:rPr lang="en-US" sz="3909">
                  <a:solidFill>
                    <a:srgbClr val="000000"/>
                  </a:solidFill>
                  <a:latin typeface="Canva Sans Bold"/>
                </a:rPr>
                <a:t>=</a:t>
              </a:r>
            </a:p>
          </p:txBody>
        </p:sp>
        <p:sp>
          <p:nvSpPr>
            <p:cNvPr id="28" name="TextBox 28"/>
            <p:cNvSpPr txBox="1"/>
            <p:nvPr/>
          </p:nvSpPr>
          <p:spPr>
            <a:xfrm>
              <a:off x="3196315" y="4218369"/>
              <a:ext cx="348805" cy="866734"/>
            </a:xfrm>
            <a:prstGeom prst="rect">
              <a:avLst/>
            </a:prstGeom>
          </p:spPr>
          <p:txBody>
            <a:bodyPr lIns="0" tIns="0" rIns="0" bIns="0" rtlCol="0" anchor="t">
              <a:spAutoFit/>
            </a:bodyPr>
            <a:lstStyle/>
            <a:p>
              <a:pPr algn="ctr">
                <a:lnSpc>
                  <a:spcPts val="5473"/>
                </a:lnSpc>
              </a:pPr>
              <a:r>
                <a:rPr lang="en-US" sz="3909">
                  <a:solidFill>
                    <a:srgbClr val="000000"/>
                  </a:solidFill>
                  <a:latin typeface="Canva Sans Bold"/>
                </a:rPr>
                <a:t>1</a:t>
              </a:r>
            </a:p>
          </p:txBody>
        </p:sp>
        <p:sp>
          <p:nvSpPr>
            <p:cNvPr id="29" name="TextBox 29"/>
            <p:cNvSpPr txBox="1"/>
            <p:nvPr/>
          </p:nvSpPr>
          <p:spPr>
            <a:xfrm>
              <a:off x="936682" y="5315164"/>
              <a:ext cx="5322874" cy="750760"/>
            </a:xfrm>
            <a:prstGeom prst="rect">
              <a:avLst/>
            </a:prstGeom>
          </p:spPr>
          <p:txBody>
            <a:bodyPr lIns="0" tIns="0" rIns="0" bIns="0" rtlCol="0" anchor="t">
              <a:spAutoFit/>
            </a:bodyPr>
            <a:lstStyle/>
            <a:p>
              <a:pPr algn="ctr">
                <a:lnSpc>
                  <a:spcPts val="4736"/>
                </a:lnSpc>
              </a:pPr>
              <a:r>
                <a:rPr lang="en-US" sz="3383">
                  <a:solidFill>
                    <a:srgbClr val="000000"/>
                  </a:solidFill>
                  <a:latin typeface="Canva Sans Bold"/>
                </a:rPr>
                <a:t>1 + 2.718</a:t>
              </a:r>
              <a:r>
                <a:rPr lang="en-US" sz="3383">
                  <a:solidFill>
                    <a:srgbClr val="000000"/>
                  </a:solidFill>
                  <a:latin typeface="Canva Sans Bold Italics"/>
                </a:rPr>
                <a:t> ⁻⁽²⁾ </a:t>
              </a:r>
            </a:p>
          </p:txBody>
        </p:sp>
      </p:grpSp>
      <p:grpSp>
        <p:nvGrpSpPr>
          <p:cNvPr id="30" name="Group 30"/>
          <p:cNvGrpSpPr/>
          <p:nvPr/>
        </p:nvGrpSpPr>
        <p:grpSpPr>
          <a:xfrm>
            <a:off x="8939948" y="2429526"/>
            <a:ext cx="4852252" cy="3757464"/>
            <a:chOff x="0" y="0"/>
            <a:chExt cx="5984671" cy="5009952"/>
          </a:xfrm>
        </p:grpSpPr>
        <p:sp>
          <p:nvSpPr>
            <p:cNvPr id="31" name="Freeform 31"/>
            <p:cNvSpPr/>
            <p:nvPr/>
          </p:nvSpPr>
          <p:spPr>
            <a:xfrm>
              <a:off x="1168253" y="751545"/>
              <a:ext cx="4543713" cy="73835"/>
            </a:xfrm>
            <a:custGeom>
              <a:avLst/>
              <a:gdLst/>
              <a:ahLst/>
              <a:cxnLst/>
              <a:rect l="l" t="t" r="r" b="b"/>
              <a:pathLst>
                <a:path w="4543713" h="73835">
                  <a:moveTo>
                    <a:pt x="0" y="0"/>
                  </a:moveTo>
                  <a:lnTo>
                    <a:pt x="4543713" y="0"/>
                  </a:lnTo>
                  <a:lnTo>
                    <a:pt x="4543713" y="73835"/>
                  </a:lnTo>
                  <a:lnTo>
                    <a:pt x="0" y="73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TextBox 32"/>
            <p:cNvSpPr txBox="1"/>
            <p:nvPr/>
          </p:nvSpPr>
          <p:spPr>
            <a:xfrm>
              <a:off x="0" y="297345"/>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33" name="TextBox 33"/>
            <p:cNvSpPr txBox="1"/>
            <p:nvPr/>
          </p:nvSpPr>
          <p:spPr>
            <a:xfrm>
              <a:off x="3055951" y="-85725"/>
              <a:ext cx="333487"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a:rPr>
                <a:t>1</a:t>
              </a:r>
            </a:p>
          </p:txBody>
        </p:sp>
        <p:sp>
          <p:nvSpPr>
            <p:cNvPr id="34" name="TextBox 34"/>
            <p:cNvSpPr txBox="1"/>
            <p:nvPr/>
          </p:nvSpPr>
          <p:spPr>
            <a:xfrm>
              <a:off x="895548" y="972847"/>
              <a:ext cx="5089123" cy="720719"/>
            </a:xfrm>
            <a:prstGeom prst="rect">
              <a:avLst/>
            </a:prstGeom>
          </p:spPr>
          <p:txBody>
            <a:bodyPr lIns="0" tIns="0" rIns="0" bIns="0" rtlCol="0" anchor="t">
              <a:spAutoFit/>
            </a:bodyPr>
            <a:lstStyle/>
            <a:p>
              <a:pPr algn="ctr">
                <a:lnSpc>
                  <a:spcPts val="4528"/>
                </a:lnSpc>
              </a:pPr>
              <a:r>
                <a:rPr lang="en-US" sz="3234">
                  <a:solidFill>
                    <a:srgbClr val="000000"/>
                  </a:solidFill>
                  <a:latin typeface="Canva Sans Bold"/>
                </a:rPr>
                <a:t>1 + 0.14</a:t>
              </a:r>
            </a:p>
          </p:txBody>
        </p:sp>
        <p:sp>
          <p:nvSpPr>
            <p:cNvPr id="35" name="Freeform 35"/>
            <p:cNvSpPr/>
            <p:nvPr/>
          </p:nvSpPr>
          <p:spPr>
            <a:xfrm>
              <a:off x="1168253" y="2657091"/>
              <a:ext cx="4543713" cy="73835"/>
            </a:xfrm>
            <a:custGeom>
              <a:avLst/>
              <a:gdLst/>
              <a:ahLst/>
              <a:cxnLst/>
              <a:rect l="l" t="t" r="r" b="b"/>
              <a:pathLst>
                <a:path w="4543713" h="73835">
                  <a:moveTo>
                    <a:pt x="0" y="0"/>
                  </a:moveTo>
                  <a:lnTo>
                    <a:pt x="4543713" y="0"/>
                  </a:lnTo>
                  <a:lnTo>
                    <a:pt x="4543713" y="73835"/>
                  </a:lnTo>
                  <a:lnTo>
                    <a:pt x="0" y="73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TextBox 36"/>
            <p:cNvSpPr txBox="1"/>
            <p:nvPr/>
          </p:nvSpPr>
          <p:spPr>
            <a:xfrm>
              <a:off x="0" y="2202891"/>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37" name="TextBox 37"/>
            <p:cNvSpPr txBox="1"/>
            <p:nvPr/>
          </p:nvSpPr>
          <p:spPr>
            <a:xfrm>
              <a:off x="3055951" y="1819821"/>
              <a:ext cx="333487" cy="841544"/>
            </a:xfrm>
            <a:prstGeom prst="rect">
              <a:avLst/>
            </a:prstGeom>
          </p:spPr>
          <p:txBody>
            <a:bodyPr lIns="0" tIns="0" rIns="0" bIns="0" rtlCol="0" anchor="t">
              <a:spAutoFit/>
            </a:bodyPr>
            <a:lstStyle/>
            <a:p>
              <a:pPr algn="ctr">
                <a:lnSpc>
                  <a:spcPts val="5233"/>
                </a:lnSpc>
              </a:pPr>
              <a:r>
                <a:rPr lang="en-US" sz="3738" dirty="0">
                  <a:solidFill>
                    <a:srgbClr val="000000"/>
                  </a:solidFill>
                  <a:latin typeface="Canva Sans Bold"/>
                </a:rPr>
                <a:t>1</a:t>
              </a:r>
            </a:p>
          </p:txBody>
        </p:sp>
        <p:sp>
          <p:nvSpPr>
            <p:cNvPr id="38" name="TextBox 38"/>
            <p:cNvSpPr txBox="1"/>
            <p:nvPr/>
          </p:nvSpPr>
          <p:spPr>
            <a:xfrm>
              <a:off x="895548" y="2878394"/>
              <a:ext cx="5089123" cy="720719"/>
            </a:xfrm>
            <a:prstGeom prst="rect">
              <a:avLst/>
            </a:prstGeom>
          </p:spPr>
          <p:txBody>
            <a:bodyPr lIns="0" tIns="0" rIns="0" bIns="0" rtlCol="0" anchor="t">
              <a:spAutoFit/>
            </a:bodyPr>
            <a:lstStyle/>
            <a:p>
              <a:pPr algn="ctr">
                <a:lnSpc>
                  <a:spcPts val="4528"/>
                </a:lnSpc>
              </a:pPr>
              <a:r>
                <a:rPr lang="en-US" sz="3234">
                  <a:solidFill>
                    <a:srgbClr val="000000"/>
                  </a:solidFill>
                  <a:latin typeface="Canva Sans Bold"/>
                </a:rPr>
                <a:t>1.14</a:t>
              </a:r>
            </a:p>
          </p:txBody>
        </p:sp>
        <p:sp>
          <p:nvSpPr>
            <p:cNvPr id="39" name="TextBox 39"/>
            <p:cNvSpPr txBox="1"/>
            <p:nvPr/>
          </p:nvSpPr>
          <p:spPr>
            <a:xfrm>
              <a:off x="0" y="4204622"/>
              <a:ext cx="4188253" cy="805330"/>
            </a:xfrm>
            <a:prstGeom prst="rect">
              <a:avLst/>
            </a:prstGeom>
          </p:spPr>
          <p:txBody>
            <a:bodyPr lIns="0" tIns="0" rIns="0" bIns="0" rtlCol="0" anchor="t">
              <a:spAutoFit/>
            </a:bodyPr>
            <a:lstStyle/>
            <a:p>
              <a:pPr>
                <a:lnSpc>
                  <a:spcPts val="5165"/>
                </a:lnSpc>
              </a:pPr>
              <a:r>
                <a:rPr lang="en-US" sz="3689" dirty="0">
                  <a:solidFill>
                    <a:srgbClr val="000000"/>
                  </a:solidFill>
                  <a:latin typeface="Canva Sans Bold Italics"/>
                </a:rPr>
                <a:t>P </a:t>
              </a:r>
              <a:r>
                <a:rPr lang="en-US" sz="3689" dirty="0">
                  <a:solidFill>
                    <a:srgbClr val="000000"/>
                  </a:solidFill>
                  <a:latin typeface="Canva Sans Bold"/>
                </a:rPr>
                <a:t>= 0.88</a:t>
              </a:r>
            </a:p>
          </p:txBody>
        </p:sp>
      </p:grpSp>
      <p:grpSp>
        <p:nvGrpSpPr>
          <p:cNvPr id="40" name="Group 40"/>
          <p:cNvGrpSpPr/>
          <p:nvPr/>
        </p:nvGrpSpPr>
        <p:grpSpPr>
          <a:xfrm>
            <a:off x="8644610" y="7114351"/>
            <a:ext cx="5866406" cy="2399756"/>
            <a:chOff x="0" y="0"/>
            <a:chExt cx="7821875" cy="3199675"/>
          </a:xfrm>
        </p:grpSpPr>
        <p:sp>
          <p:nvSpPr>
            <p:cNvPr id="41" name="TextBox 41"/>
            <p:cNvSpPr txBox="1"/>
            <p:nvPr/>
          </p:nvSpPr>
          <p:spPr>
            <a:xfrm>
              <a:off x="407142" y="-57150"/>
              <a:ext cx="7007591" cy="637201"/>
            </a:xfrm>
            <a:prstGeom prst="rect">
              <a:avLst/>
            </a:prstGeom>
          </p:spPr>
          <p:txBody>
            <a:bodyPr lIns="0" tIns="0" rIns="0" bIns="0" rtlCol="0" anchor="t">
              <a:spAutoFit/>
            </a:bodyPr>
            <a:lstStyle/>
            <a:p>
              <a:pPr algn="ctr">
                <a:lnSpc>
                  <a:spcPts val="4023"/>
                </a:lnSpc>
              </a:pPr>
              <a:r>
                <a:rPr lang="en-US" sz="2874">
                  <a:solidFill>
                    <a:srgbClr val="000000"/>
                  </a:solidFill>
                  <a:latin typeface="Canva Sans Bold Italics"/>
                </a:rPr>
                <a:t>0 if P &lt; 0.50 and 1 if P &gt; 0.50</a:t>
              </a:r>
            </a:p>
          </p:txBody>
        </p:sp>
        <p:sp>
          <p:nvSpPr>
            <p:cNvPr id="42" name="TextBox 42"/>
            <p:cNvSpPr txBox="1"/>
            <p:nvPr/>
          </p:nvSpPr>
          <p:spPr>
            <a:xfrm>
              <a:off x="1959163" y="1245042"/>
              <a:ext cx="3903549" cy="701633"/>
            </a:xfrm>
            <a:prstGeom prst="rect">
              <a:avLst/>
            </a:prstGeom>
          </p:spPr>
          <p:txBody>
            <a:bodyPr lIns="0" tIns="0" rIns="0" bIns="0" rtlCol="0" anchor="t">
              <a:spAutoFit/>
            </a:bodyPr>
            <a:lstStyle/>
            <a:p>
              <a:pPr algn="ctr">
                <a:lnSpc>
                  <a:spcPts val="4404"/>
                </a:lnSpc>
                <a:spcBef>
                  <a:spcPct val="0"/>
                </a:spcBef>
              </a:pPr>
              <a:r>
                <a:rPr lang="en-US" sz="3146" dirty="0">
                  <a:solidFill>
                    <a:srgbClr val="000000"/>
                  </a:solidFill>
                  <a:latin typeface="Canva Sans Bold"/>
                </a:rPr>
                <a:t>P = 0.88 &gt; 0.50</a:t>
              </a:r>
            </a:p>
          </p:txBody>
        </p:sp>
        <p:sp>
          <p:nvSpPr>
            <p:cNvPr id="43" name="TextBox 43"/>
            <p:cNvSpPr txBox="1"/>
            <p:nvPr/>
          </p:nvSpPr>
          <p:spPr>
            <a:xfrm>
              <a:off x="0" y="2617449"/>
              <a:ext cx="7821875" cy="582226"/>
            </a:xfrm>
            <a:prstGeom prst="rect">
              <a:avLst/>
            </a:prstGeom>
          </p:spPr>
          <p:txBody>
            <a:bodyPr lIns="0" tIns="0" rIns="0" bIns="0" rtlCol="0" anchor="t">
              <a:spAutoFit/>
            </a:bodyPr>
            <a:lstStyle/>
            <a:p>
              <a:pPr algn="ctr">
                <a:lnSpc>
                  <a:spcPts val="3620"/>
                </a:lnSpc>
              </a:pPr>
              <a:r>
                <a:rPr lang="en-US" sz="2586">
                  <a:solidFill>
                    <a:srgbClr val="000000"/>
                  </a:solidFill>
                  <a:latin typeface="Canva Sans Bold"/>
                </a:rPr>
                <a:t>Therefore, output value is 1 or Pass.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nvGraphicFramePr>
        <p:xfrm>
          <a:off x="2050411" y="1644171"/>
          <a:ext cx="14187177" cy="6998659"/>
        </p:xfrm>
        <a:graphic>
          <a:graphicData uri="http://schemas.openxmlformats.org/drawingml/2006/table">
            <a:tbl>
              <a:tblPr/>
              <a:tblGrid>
                <a:gridCol w="2283605">
                  <a:extLst>
                    <a:ext uri="{9D8B030D-6E8A-4147-A177-3AD203B41FA5}">
                      <a16:colId xmlns:a16="http://schemas.microsoft.com/office/drawing/2014/main" val="20000"/>
                    </a:ext>
                  </a:extLst>
                </a:gridCol>
                <a:gridCol w="4959849">
                  <a:extLst>
                    <a:ext uri="{9D8B030D-6E8A-4147-A177-3AD203B41FA5}">
                      <a16:colId xmlns:a16="http://schemas.microsoft.com/office/drawing/2014/main" val="20001"/>
                    </a:ext>
                  </a:extLst>
                </a:gridCol>
                <a:gridCol w="2846997">
                  <a:extLst>
                    <a:ext uri="{9D8B030D-6E8A-4147-A177-3AD203B41FA5}">
                      <a16:colId xmlns:a16="http://schemas.microsoft.com/office/drawing/2014/main" val="20002"/>
                    </a:ext>
                  </a:extLst>
                </a:gridCol>
                <a:gridCol w="4096726">
                  <a:extLst>
                    <a:ext uri="{9D8B030D-6E8A-4147-A177-3AD203B41FA5}">
                      <a16:colId xmlns:a16="http://schemas.microsoft.com/office/drawing/2014/main" val="20003"/>
                    </a:ext>
                  </a:extLst>
                </a:gridCol>
              </a:tblGrid>
              <a:tr h="1697854">
                <a:tc>
                  <a:txBody>
                    <a:bodyPr/>
                    <a:lstStyle/>
                    <a:p>
                      <a:pPr algn="r">
                        <a:lnSpc>
                          <a:spcPts val="5040"/>
                        </a:lnSpc>
                        <a:defRPr/>
                      </a:pPr>
                      <a:r>
                        <a:rPr lang="en-US" sz="3600">
                          <a:solidFill>
                            <a:srgbClr val="000000"/>
                          </a:solidFill>
                          <a:latin typeface="Canva Sans"/>
                        </a:rPr>
                        <a:t>Student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No. of Hours Studied</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Probability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Pass (1) / Fail (0)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0161">
                <a:tc>
                  <a:txBody>
                    <a:bodyPr/>
                    <a:lstStyle/>
                    <a:p>
                      <a:pPr algn="ctr">
                        <a:lnSpc>
                          <a:spcPts val="5040"/>
                        </a:lnSpc>
                        <a:defRPr/>
                      </a:pPr>
                      <a:r>
                        <a:rPr lang="en-US" sz="3600">
                          <a:solidFill>
                            <a:srgbClr val="000000"/>
                          </a:solidFill>
                          <a:latin typeface="Canva Sans"/>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29</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0161">
                <a:tc>
                  <a:txBody>
                    <a:bodyPr/>
                    <a:lstStyle/>
                    <a:p>
                      <a:pPr algn="ctr">
                        <a:lnSpc>
                          <a:spcPts val="5040"/>
                        </a:lnSpc>
                        <a:defRPr/>
                      </a:pPr>
                      <a:r>
                        <a:rPr lang="en-US" sz="3600">
                          <a:solidFill>
                            <a:srgbClr val="000000"/>
                          </a:solidFill>
                          <a:latin typeface="Canva Sans"/>
                        </a:rPr>
                        <a:t>2</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15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0161">
                <a:tc>
                  <a:txBody>
                    <a:bodyPr/>
                    <a:lstStyle/>
                    <a:p>
                      <a:pPr algn="ctr">
                        <a:lnSpc>
                          <a:spcPts val="5040"/>
                        </a:lnSpc>
                        <a:defRPr/>
                      </a:pPr>
                      <a:r>
                        <a:rPr lang="en-US" sz="3600">
                          <a:solidFill>
                            <a:srgbClr val="000000"/>
                          </a:solidFill>
                          <a:latin typeface="Canva Sans"/>
                        </a:rPr>
                        <a:t>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33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0.88</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60161">
                <a:tc>
                  <a:txBody>
                    <a:bodyPr/>
                    <a:lstStyle/>
                    <a:p>
                      <a:pPr algn="ctr">
                        <a:lnSpc>
                          <a:spcPts val="5040"/>
                        </a:lnSpc>
                        <a:defRPr/>
                      </a:pPr>
                      <a:r>
                        <a:rPr lang="en-US" sz="3600">
                          <a:solidFill>
                            <a:srgbClr val="000000"/>
                          </a:solidFill>
                          <a:latin typeface="Canva Sans"/>
                        </a:rPr>
                        <a:t>4</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28</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0161">
                <a:tc>
                  <a:txBody>
                    <a:bodyPr/>
                    <a:lstStyle/>
                    <a:p>
                      <a:pPr algn="ctr">
                        <a:lnSpc>
                          <a:spcPts val="5040"/>
                        </a:lnSpc>
                        <a:defRPr/>
                      </a:pPr>
                      <a:r>
                        <a:rPr lang="en-US" sz="3600">
                          <a:solidFill>
                            <a:srgbClr val="000000"/>
                          </a:solidFill>
                          <a:latin typeface="Canva Sans"/>
                        </a:rPr>
                        <a:t>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39</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txBody>
          <a:bodyPr/>
          <a:lstStyle/>
          <a:p>
            <a:endParaRPr lang="en-PH" dirty="0"/>
          </a:p>
        </p:txBody>
      </p:sp>
      <p:sp>
        <p:nvSpPr>
          <p:cNvPr id="5" name="TextBox 5"/>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
        <p:nvSpPr>
          <p:cNvPr id="6" name="Freeform 6"/>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535951" y="1202571"/>
            <a:ext cx="7465893" cy="4052374"/>
            <a:chOff x="0" y="-276225"/>
            <a:chExt cx="9255220" cy="5403165"/>
          </a:xfrm>
        </p:grpSpPr>
        <p:sp>
          <p:nvSpPr>
            <p:cNvPr id="10" name="Freeform 10"/>
            <p:cNvSpPr/>
            <p:nvPr/>
          </p:nvSpPr>
          <p:spPr>
            <a:xfrm>
              <a:off x="4468382" y="2248922"/>
              <a:ext cx="4786838" cy="77786"/>
            </a:xfrm>
            <a:custGeom>
              <a:avLst/>
              <a:gdLst/>
              <a:ahLst/>
              <a:cxnLst/>
              <a:rect l="l" t="t" r="r" b="b"/>
              <a:pathLst>
                <a:path w="4786838" h="77786">
                  <a:moveTo>
                    <a:pt x="0" y="0"/>
                  </a:moveTo>
                  <a:lnTo>
                    <a:pt x="4786837" y="0"/>
                  </a:lnTo>
                  <a:lnTo>
                    <a:pt x="4786837" y="77786"/>
                  </a:lnTo>
                  <a:lnTo>
                    <a:pt x="0" y="777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3085073" y="1706744"/>
              <a:ext cx="1100587" cy="998631"/>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Italics"/>
                </a:rPr>
                <a:t>P </a:t>
              </a:r>
              <a:r>
                <a:rPr lang="en-US" sz="4515">
                  <a:solidFill>
                    <a:srgbClr val="000000"/>
                  </a:solidFill>
                  <a:latin typeface="Canva Sans Bold"/>
                </a:rPr>
                <a:t>=</a:t>
              </a:r>
            </a:p>
          </p:txBody>
        </p:sp>
        <p:sp>
          <p:nvSpPr>
            <p:cNvPr id="12" name="TextBox 12"/>
            <p:cNvSpPr txBox="1"/>
            <p:nvPr/>
          </p:nvSpPr>
          <p:spPr>
            <a:xfrm>
              <a:off x="6459002" y="1244058"/>
              <a:ext cx="402799" cy="998631"/>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a:rPr>
                <a:t>1</a:t>
              </a:r>
            </a:p>
          </p:txBody>
        </p:sp>
        <p:sp>
          <p:nvSpPr>
            <p:cNvPr id="13" name="TextBox 13"/>
            <p:cNvSpPr txBox="1"/>
            <p:nvPr/>
          </p:nvSpPr>
          <p:spPr>
            <a:xfrm>
              <a:off x="4943931" y="2163198"/>
              <a:ext cx="4311289" cy="1023528"/>
            </a:xfrm>
            <a:prstGeom prst="rect">
              <a:avLst/>
            </a:prstGeom>
          </p:spPr>
          <p:txBody>
            <a:bodyPr wrap="square" lIns="0" tIns="0" rIns="0" bIns="0" rtlCol="0" anchor="t">
              <a:spAutoFit/>
            </a:bodyPr>
            <a:lstStyle/>
            <a:p>
              <a:pPr algn="ctr">
                <a:lnSpc>
                  <a:spcPts val="6321"/>
                </a:lnSpc>
              </a:pPr>
              <a:r>
                <a:rPr lang="en-US" sz="4515" dirty="0">
                  <a:solidFill>
                    <a:srgbClr val="000000"/>
                  </a:solidFill>
                  <a:latin typeface="Canva Sans Bold"/>
                </a:rPr>
                <a:t>1 + </a:t>
              </a:r>
              <a:r>
                <a:rPr lang="en-US" sz="4515" dirty="0">
                  <a:solidFill>
                    <a:srgbClr val="000000"/>
                  </a:solidFill>
                  <a:latin typeface="Canva Sans Bold Italics"/>
                </a:rPr>
                <a:t>e ⁻</a:t>
              </a:r>
              <a:r>
                <a:rPr lang="en-PH" sz="4800" b="1" i="1" dirty="0">
                  <a:solidFill>
                    <a:srgbClr val="000000"/>
                  </a:solidFill>
                  <a:effectLst/>
                  <a:latin typeface="YAFdJjTk5UU 0"/>
                </a:rPr>
                <a:t> ⁽ᵃ ⁺ ᵇˣ⁾</a:t>
              </a:r>
              <a:endParaRPr lang="en-US" sz="4515" dirty="0">
                <a:solidFill>
                  <a:srgbClr val="000000"/>
                </a:solidFill>
                <a:latin typeface="Canva Sans Bold Italics"/>
              </a:endParaRPr>
            </a:p>
          </p:txBody>
        </p:sp>
        <p:sp>
          <p:nvSpPr>
            <p:cNvPr id="14" name="TextBox 14"/>
            <p:cNvSpPr txBox="1"/>
            <p:nvPr/>
          </p:nvSpPr>
          <p:spPr>
            <a:xfrm>
              <a:off x="3281086" y="3815224"/>
              <a:ext cx="2247732" cy="1311716"/>
            </a:xfrm>
            <a:prstGeom prst="rect">
              <a:avLst/>
            </a:prstGeom>
          </p:spPr>
          <p:txBody>
            <a:bodyPr lIns="0" tIns="0" rIns="0" bIns="0" rtlCol="0" anchor="t">
              <a:spAutoFit/>
            </a:bodyPr>
            <a:lstStyle/>
            <a:p>
              <a:pPr>
                <a:lnSpc>
                  <a:spcPts val="3992"/>
                </a:lnSpc>
              </a:pPr>
              <a:r>
                <a:rPr lang="en-US" sz="2851">
                  <a:solidFill>
                    <a:srgbClr val="000000"/>
                  </a:solidFill>
                  <a:latin typeface="Hussar Bold"/>
                </a:rPr>
                <a:t>e = 2.718  </a:t>
              </a:r>
            </a:p>
            <a:p>
              <a:pPr>
                <a:lnSpc>
                  <a:spcPts val="3992"/>
                </a:lnSpc>
              </a:pPr>
              <a:r>
                <a:rPr lang="en-US" sz="2851">
                  <a:solidFill>
                    <a:srgbClr val="000000"/>
                  </a:solidFill>
                  <a:latin typeface="Hussar Bold"/>
                </a:rPr>
                <a:t>a = -64</a:t>
              </a:r>
            </a:p>
          </p:txBody>
        </p:sp>
        <p:sp>
          <p:nvSpPr>
            <p:cNvPr id="15" name="TextBox 15"/>
            <p:cNvSpPr txBox="1"/>
            <p:nvPr/>
          </p:nvSpPr>
          <p:spPr>
            <a:xfrm>
              <a:off x="0" y="-276225"/>
              <a:ext cx="2409987" cy="1737858"/>
            </a:xfrm>
            <a:prstGeom prst="rect">
              <a:avLst/>
            </a:prstGeom>
          </p:spPr>
          <p:txBody>
            <a:bodyPr lIns="0" tIns="0" rIns="0" bIns="0" rtlCol="0" anchor="t">
              <a:spAutoFit/>
            </a:bodyPr>
            <a:lstStyle/>
            <a:p>
              <a:pPr>
                <a:lnSpc>
                  <a:spcPts val="6216"/>
                </a:lnSpc>
              </a:pPr>
              <a:endParaRPr/>
            </a:p>
            <a:p>
              <a:pPr>
                <a:lnSpc>
                  <a:spcPts val="5098"/>
                </a:lnSpc>
              </a:pPr>
              <a:r>
                <a:rPr lang="en-US" sz="2338">
                  <a:solidFill>
                    <a:srgbClr val="000000"/>
                  </a:solidFill>
                  <a:latin typeface="Hussar Bold"/>
                </a:rPr>
                <a:t>Student 4</a:t>
              </a:r>
            </a:p>
          </p:txBody>
        </p:sp>
        <p:sp>
          <p:nvSpPr>
            <p:cNvPr id="16" name="TextBox 16"/>
            <p:cNvSpPr txBox="1"/>
            <p:nvPr/>
          </p:nvSpPr>
          <p:spPr>
            <a:xfrm>
              <a:off x="6660401" y="3815224"/>
              <a:ext cx="2247732" cy="1311716"/>
            </a:xfrm>
            <a:prstGeom prst="rect">
              <a:avLst/>
            </a:prstGeom>
          </p:spPr>
          <p:txBody>
            <a:bodyPr lIns="0" tIns="0" rIns="0" bIns="0" rtlCol="0" anchor="t">
              <a:spAutoFit/>
            </a:bodyPr>
            <a:lstStyle/>
            <a:p>
              <a:pPr>
                <a:lnSpc>
                  <a:spcPts val="3992"/>
                </a:lnSpc>
              </a:pPr>
              <a:r>
                <a:rPr lang="en-US" sz="2851">
                  <a:solidFill>
                    <a:srgbClr val="000000"/>
                  </a:solidFill>
                  <a:latin typeface="Hussar Bold"/>
                </a:rPr>
                <a:t>b = 2</a:t>
              </a:r>
            </a:p>
            <a:p>
              <a:pPr>
                <a:lnSpc>
                  <a:spcPts val="3992"/>
                </a:lnSpc>
              </a:pPr>
              <a:r>
                <a:rPr lang="en-US" sz="2851">
                  <a:solidFill>
                    <a:srgbClr val="000000"/>
                  </a:solidFill>
                  <a:latin typeface="Hussar Bold"/>
                </a:rPr>
                <a:t>X = 28</a:t>
              </a:r>
            </a:p>
          </p:txBody>
        </p:sp>
      </p:grpSp>
      <p:grpSp>
        <p:nvGrpSpPr>
          <p:cNvPr id="17" name="Group 17"/>
          <p:cNvGrpSpPr/>
          <p:nvPr/>
        </p:nvGrpSpPr>
        <p:grpSpPr>
          <a:xfrm>
            <a:off x="2509975" y="5508499"/>
            <a:ext cx="4967391" cy="4451721"/>
            <a:chOff x="0" y="0"/>
            <a:chExt cx="6125100" cy="5935627"/>
          </a:xfrm>
        </p:grpSpPr>
        <p:sp>
          <p:nvSpPr>
            <p:cNvPr id="18" name="Freeform 18"/>
            <p:cNvSpPr/>
            <p:nvPr/>
          </p:nvSpPr>
          <p:spPr>
            <a:xfrm>
              <a:off x="1195666" y="769180"/>
              <a:ext cx="4650330" cy="75568"/>
            </a:xfrm>
            <a:custGeom>
              <a:avLst/>
              <a:gdLst/>
              <a:ahLst/>
              <a:cxnLst/>
              <a:rect l="l" t="t" r="r" b="b"/>
              <a:pathLst>
                <a:path w="4650330" h="75568">
                  <a:moveTo>
                    <a:pt x="0" y="0"/>
                  </a:moveTo>
                  <a:lnTo>
                    <a:pt x="4650330" y="0"/>
                  </a:lnTo>
                  <a:lnTo>
                    <a:pt x="4650330" y="75567"/>
                  </a:lnTo>
                  <a:lnTo>
                    <a:pt x="0" y="755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0" y="315858"/>
              <a:ext cx="932586" cy="849754"/>
            </a:xfrm>
            <a:prstGeom prst="rect">
              <a:avLst/>
            </a:prstGeom>
          </p:spPr>
          <p:txBody>
            <a:bodyPr lIns="0" tIns="0" rIns="0" bIns="0" rtlCol="0" anchor="t">
              <a:spAutoFit/>
            </a:bodyPr>
            <a:lstStyle/>
            <a:p>
              <a:pPr algn="ctr">
                <a:lnSpc>
                  <a:spcPts val="5356"/>
                </a:lnSpc>
              </a:pPr>
              <a:r>
                <a:rPr lang="en-US" sz="3825">
                  <a:solidFill>
                    <a:srgbClr val="000000"/>
                  </a:solidFill>
                  <a:latin typeface="Canva Sans Bold Italics"/>
                </a:rPr>
                <a:t>P </a:t>
              </a:r>
              <a:r>
                <a:rPr lang="en-US" sz="3825">
                  <a:solidFill>
                    <a:srgbClr val="000000"/>
                  </a:solidFill>
                  <a:latin typeface="Canva Sans Bold"/>
                </a:rPr>
                <a:t>=</a:t>
              </a:r>
            </a:p>
          </p:txBody>
        </p:sp>
        <p:sp>
          <p:nvSpPr>
            <p:cNvPr id="20" name="TextBox 20"/>
            <p:cNvSpPr txBox="1"/>
            <p:nvPr/>
          </p:nvSpPr>
          <p:spPr>
            <a:xfrm>
              <a:off x="3127658" y="-76200"/>
              <a:ext cx="341313" cy="849754"/>
            </a:xfrm>
            <a:prstGeom prst="rect">
              <a:avLst/>
            </a:prstGeom>
          </p:spPr>
          <p:txBody>
            <a:bodyPr lIns="0" tIns="0" rIns="0" bIns="0" rtlCol="0" anchor="t">
              <a:spAutoFit/>
            </a:bodyPr>
            <a:lstStyle/>
            <a:p>
              <a:pPr algn="ctr">
                <a:lnSpc>
                  <a:spcPts val="5356"/>
                </a:lnSpc>
              </a:pPr>
              <a:r>
                <a:rPr lang="en-US" sz="3825">
                  <a:solidFill>
                    <a:srgbClr val="000000"/>
                  </a:solidFill>
                  <a:latin typeface="Canva Sans Bold"/>
                </a:rPr>
                <a:t>1</a:t>
              </a:r>
            </a:p>
          </p:txBody>
        </p:sp>
        <p:sp>
          <p:nvSpPr>
            <p:cNvPr id="21" name="TextBox 21"/>
            <p:cNvSpPr txBox="1"/>
            <p:nvPr/>
          </p:nvSpPr>
          <p:spPr>
            <a:xfrm>
              <a:off x="916562" y="997240"/>
              <a:ext cx="5208538" cy="736066"/>
            </a:xfrm>
            <a:prstGeom prst="rect">
              <a:avLst/>
            </a:prstGeom>
          </p:spPr>
          <p:txBody>
            <a:bodyPr lIns="0" tIns="0" rIns="0" bIns="0" rtlCol="0" anchor="t">
              <a:spAutoFit/>
            </a:bodyPr>
            <a:lstStyle/>
            <a:p>
              <a:pPr algn="ctr">
                <a:lnSpc>
                  <a:spcPts val="4635"/>
                </a:lnSpc>
              </a:pPr>
              <a:r>
                <a:rPr lang="en-US" sz="3310" dirty="0">
                  <a:solidFill>
                    <a:srgbClr val="000000"/>
                  </a:solidFill>
                  <a:latin typeface="Canva Sans Bold"/>
                </a:rPr>
                <a:t>1 + 2.718</a:t>
              </a:r>
              <a:r>
                <a:rPr lang="en-US" sz="3310" dirty="0">
                  <a:solidFill>
                    <a:srgbClr val="000000"/>
                  </a:solidFill>
                  <a:latin typeface="Canva Sans Bold Italics"/>
                </a:rPr>
                <a:t> ⁻⁽⁻⁶⁴ ⁺ ²*²⁸⁾ </a:t>
              </a:r>
            </a:p>
          </p:txBody>
        </p:sp>
        <p:sp>
          <p:nvSpPr>
            <p:cNvPr id="22" name="Freeform 22"/>
            <p:cNvSpPr/>
            <p:nvPr/>
          </p:nvSpPr>
          <p:spPr>
            <a:xfrm>
              <a:off x="1195666" y="2885645"/>
              <a:ext cx="4650330" cy="75568"/>
            </a:xfrm>
            <a:custGeom>
              <a:avLst/>
              <a:gdLst/>
              <a:ahLst/>
              <a:cxnLst/>
              <a:rect l="l" t="t" r="r" b="b"/>
              <a:pathLst>
                <a:path w="4650330" h="75568">
                  <a:moveTo>
                    <a:pt x="0" y="0"/>
                  </a:moveTo>
                  <a:lnTo>
                    <a:pt x="4650330" y="0"/>
                  </a:lnTo>
                  <a:lnTo>
                    <a:pt x="4650330" y="75568"/>
                  </a:lnTo>
                  <a:lnTo>
                    <a:pt x="0" y="755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0" y="2432324"/>
              <a:ext cx="932586" cy="849754"/>
            </a:xfrm>
            <a:prstGeom prst="rect">
              <a:avLst/>
            </a:prstGeom>
          </p:spPr>
          <p:txBody>
            <a:bodyPr lIns="0" tIns="0" rIns="0" bIns="0" rtlCol="0" anchor="t">
              <a:spAutoFit/>
            </a:bodyPr>
            <a:lstStyle/>
            <a:p>
              <a:pPr algn="ctr">
                <a:lnSpc>
                  <a:spcPts val="5356"/>
                </a:lnSpc>
              </a:pPr>
              <a:r>
                <a:rPr lang="en-US" sz="3825">
                  <a:solidFill>
                    <a:srgbClr val="000000"/>
                  </a:solidFill>
                  <a:latin typeface="Canva Sans Bold Italics"/>
                </a:rPr>
                <a:t>P </a:t>
              </a:r>
              <a:r>
                <a:rPr lang="en-US" sz="3825">
                  <a:solidFill>
                    <a:srgbClr val="000000"/>
                  </a:solidFill>
                  <a:latin typeface="Canva Sans Bold"/>
                </a:rPr>
                <a:t>=</a:t>
              </a:r>
            </a:p>
          </p:txBody>
        </p:sp>
        <p:sp>
          <p:nvSpPr>
            <p:cNvPr id="24" name="TextBox 24"/>
            <p:cNvSpPr txBox="1"/>
            <p:nvPr/>
          </p:nvSpPr>
          <p:spPr>
            <a:xfrm>
              <a:off x="3127658" y="2040266"/>
              <a:ext cx="341313" cy="849754"/>
            </a:xfrm>
            <a:prstGeom prst="rect">
              <a:avLst/>
            </a:prstGeom>
          </p:spPr>
          <p:txBody>
            <a:bodyPr lIns="0" tIns="0" rIns="0" bIns="0" rtlCol="0" anchor="t">
              <a:spAutoFit/>
            </a:bodyPr>
            <a:lstStyle/>
            <a:p>
              <a:pPr algn="ctr">
                <a:lnSpc>
                  <a:spcPts val="5356"/>
                </a:lnSpc>
              </a:pPr>
              <a:r>
                <a:rPr lang="en-US" sz="3825">
                  <a:solidFill>
                    <a:srgbClr val="000000"/>
                  </a:solidFill>
                  <a:latin typeface="Canva Sans Bold"/>
                </a:rPr>
                <a:t>1</a:t>
              </a:r>
            </a:p>
          </p:txBody>
        </p:sp>
        <p:sp>
          <p:nvSpPr>
            <p:cNvPr id="25" name="TextBox 25"/>
            <p:cNvSpPr txBox="1"/>
            <p:nvPr/>
          </p:nvSpPr>
          <p:spPr>
            <a:xfrm>
              <a:off x="916562" y="3113705"/>
              <a:ext cx="5208538" cy="736066"/>
            </a:xfrm>
            <a:prstGeom prst="rect">
              <a:avLst/>
            </a:prstGeom>
          </p:spPr>
          <p:txBody>
            <a:bodyPr lIns="0" tIns="0" rIns="0" bIns="0" rtlCol="0" anchor="t">
              <a:spAutoFit/>
            </a:bodyPr>
            <a:lstStyle/>
            <a:p>
              <a:pPr algn="ctr">
                <a:lnSpc>
                  <a:spcPts val="4635"/>
                </a:lnSpc>
              </a:pPr>
              <a:r>
                <a:rPr lang="en-US" sz="3310">
                  <a:solidFill>
                    <a:srgbClr val="000000"/>
                  </a:solidFill>
                  <a:latin typeface="Canva Sans Bold"/>
                </a:rPr>
                <a:t>1 + 2.718</a:t>
              </a:r>
              <a:r>
                <a:rPr lang="en-US" sz="3310">
                  <a:solidFill>
                    <a:srgbClr val="000000"/>
                  </a:solidFill>
                  <a:latin typeface="Canva Sans Bold Italics"/>
                </a:rPr>
                <a:t> ⁻⁽⁻⁶⁴ ⁺ ⁵⁶⁾ </a:t>
              </a:r>
            </a:p>
          </p:txBody>
        </p:sp>
        <p:sp>
          <p:nvSpPr>
            <p:cNvPr id="26" name="Freeform 26"/>
            <p:cNvSpPr/>
            <p:nvPr/>
          </p:nvSpPr>
          <p:spPr>
            <a:xfrm>
              <a:off x="1195666" y="4971501"/>
              <a:ext cx="4650330" cy="75568"/>
            </a:xfrm>
            <a:custGeom>
              <a:avLst/>
              <a:gdLst/>
              <a:ahLst/>
              <a:cxnLst/>
              <a:rect l="l" t="t" r="r" b="b"/>
              <a:pathLst>
                <a:path w="4650330" h="75568">
                  <a:moveTo>
                    <a:pt x="0" y="0"/>
                  </a:moveTo>
                  <a:lnTo>
                    <a:pt x="4650330" y="0"/>
                  </a:lnTo>
                  <a:lnTo>
                    <a:pt x="4650330" y="75568"/>
                  </a:lnTo>
                  <a:lnTo>
                    <a:pt x="0" y="755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7" name="TextBox 27"/>
            <p:cNvSpPr txBox="1"/>
            <p:nvPr/>
          </p:nvSpPr>
          <p:spPr>
            <a:xfrm>
              <a:off x="0" y="4518180"/>
              <a:ext cx="932586" cy="849754"/>
            </a:xfrm>
            <a:prstGeom prst="rect">
              <a:avLst/>
            </a:prstGeom>
          </p:spPr>
          <p:txBody>
            <a:bodyPr lIns="0" tIns="0" rIns="0" bIns="0" rtlCol="0" anchor="t">
              <a:spAutoFit/>
            </a:bodyPr>
            <a:lstStyle/>
            <a:p>
              <a:pPr algn="ctr">
                <a:lnSpc>
                  <a:spcPts val="5356"/>
                </a:lnSpc>
              </a:pPr>
              <a:r>
                <a:rPr lang="en-US" sz="3825" dirty="0">
                  <a:solidFill>
                    <a:srgbClr val="000000"/>
                  </a:solidFill>
                  <a:latin typeface="Canva Sans Bold Italics"/>
                </a:rPr>
                <a:t>P </a:t>
              </a:r>
              <a:r>
                <a:rPr lang="en-US" sz="3825" dirty="0">
                  <a:solidFill>
                    <a:srgbClr val="000000"/>
                  </a:solidFill>
                  <a:latin typeface="Canva Sans Bold"/>
                </a:rPr>
                <a:t>=</a:t>
              </a:r>
            </a:p>
          </p:txBody>
        </p:sp>
        <p:sp>
          <p:nvSpPr>
            <p:cNvPr id="28" name="TextBox 28"/>
            <p:cNvSpPr txBox="1"/>
            <p:nvPr/>
          </p:nvSpPr>
          <p:spPr>
            <a:xfrm>
              <a:off x="3127658" y="4126122"/>
              <a:ext cx="341313" cy="849754"/>
            </a:xfrm>
            <a:prstGeom prst="rect">
              <a:avLst/>
            </a:prstGeom>
          </p:spPr>
          <p:txBody>
            <a:bodyPr lIns="0" tIns="0" rIns="0" bIns="0" rtlCol="0" anchor="t">
              <a:spAutoFit/>
            </a:bodyPr>
            <a:lstStyle/>
            <a:p>
              <a:pPr algn="ctr">
                <a:lnSpc>
                  <a:spcPts val="5356"/>
                </a:lnSpc>
              </a:pPr>
              <a:r>
                <a:rPr lang="en-US" sz="3825">
                  <a:solidFill>
                    <a:srgbClr val="000000"/>
                  </a:solidFill>
                  <a:latin typeface="Canva Sans Bold"/>
                </a:rPr>
                <a:t>1</a:t>
              </a:r>
            </a:p>
          </p:txBody>
        </p:sp>
        <p:sp>
          <p:nvSpPr>
            <p:cNvPr id="29" name="TextBox 29"/>
            <p:cNvSpPr txBox="1"/>
            <p:nvPr/>
          </p:nvSpPr>
          <p:spPr>
            <a:xfrm>
              <a:off x="916562" y="5199561"/>
              <a:ext cx="5208538" cy="736066"/>
            </a:xfrm>
            <a:prstGeom prst="rect">
              <a:avLst/>
            </a:prstGeom>
          </p:spPr>
          <p:txBody>
            <a:bodyPr lIns="0" tIns="0" rIns="0" bIns="0" rtlCol="0" anchor="t">
              <a:spAutoFit/>
            </a:bodyPr>
            <a:lstStyle/>
            <a:p>
              <a:pPr algn="ctr">
                <a:lnSpc>
                  <a:spcPts val="4635"/>
                </a:lnSpc>
              </a:pPr>
              <a:r>
                <a:rPr lang="en-US" sz="3310">
                  <a:solidFill>
                    <a:srgbClr val="000000"/>
                  </a:solidFill>
                  <a:latin typeface="Canva Sans Bold"/>
                </a:rPr>
                <a:t>1 + 2.718</a:t>
              </a:r>
              <a:r>
                <a:rPr lang="en-US" sz="3310">
                  <a:solidFill>
                    <a:srgbClr val="000000"/>
                  </a:solidFill>
                  <a:latin typeface="Canva Sans Bold Italics"/>
                </a:rPr>
                <a:t> ⁻⁽⁻⁸⁾ </a:t>
              </a:r>
            </a:p>
          </p:txBody>
        </p:sp>
      </p:grpSp>
      <p:grpSp>
        <p:nvGrpSpPr>
          <p:cNvPr id="30" name="Group 30"/>
          <p:cNvGrpSpPr/>
          <p:nvPr/>
        </p:nvGrpSpPr>
        <p:grpSpPr>
          <a:xfrm>
            <a:off x="9614496" y="2206589"/>
            <a:ext cx="5956956" cy="6603821"/>
            <a:chOff x="0" y="0"/>
            <a:chExt cx="7418618" cy="8805094"/>
          </a:xfrm>
        </p:grpSpPr>
        <p:sp>
          <p:nvSpPr>
            <p:cNvPr id="31" name="Freeform 31"/>
            <p:cNvSpPr/>
            <p:nvPr/>
          </p:nvSpPr>
          <p:spPr>
            <a:xfrm>
              <a:off x="1168253" y="751545"/>
              <a:ext cx="4543713" cy="73835"/>
            </a:xfrm>
            <a:custGeom>
              <a:avLst/>
              <a:gdLst/>
              <a:ahLst/>
              <a:cxnLst/>
              <a:rect l="l" t="t" r="r" b="b"/>
              <a:pathLst>
                <a:path w="4543713" h="73835">
                  <a:moveTo>
                    <a:pt x="0" y="0"/>
                  </a:moveTo>
                  <a:lnTo>
                    <a:pt x="4543713" y="0"/>
                  </a:lnTo>
                  <a:lnTo>
                    <a:pt x="4543713" y="73835"/>
                  </a:lnTo>
                  <a:lnTo>
                    <a:pt x="0" y="73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TextBox 32"/>
            <p:cNvSpPr txBox="1"/>
            <p:nvPr/>
          </p:nvSpPr>
          <p:spPr>
            <a:xfrm>
              <a:off x="0" y="297345"/>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33" name="TextBox 33"/>
            <p:cNvSpPr txBox="1"/>
            <p:nvPr/>
          </p:nvSpPr>
          <p:spPr>
            <a:xfrm>
              <a:off x="3055951" y="-85725"/>
              <a:ext cx="333487"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a:rPr>
                <a:t>1</a:t>
              </a:r>
            </a:p>
          </p:txBody>
        </p:sp>
        <p:sp>
          <p:nvSpPr>
            <p:cNvPr id="34" name="TextBox 34"/>
            <p:cNvSpPr txBox="1"/>
            <p:nvPr/>
          </p:nvSpPr>
          <p:spPr>
            <a:xfrm>
              <a:off x="895548" y="972847"/>
              <a:ext cx="5089123" cy="720719"/>
            </a:xfrm>
            <a:prstGeom prst="rect">
              <a:avLst/>
            </a:prstGeom>
          </p:spPr>
          <p:txBody>
            <a:bodyPr lIns="0" tIns="0" rIns="0" bIns="0" rtlCol="0" anchor="t">
              <a:spAutoFit/>
            </a:bodyPr>
            <a:lstStyle/>
            <a:p>
              <a:pPr algn="ctr">
                <a:lnSpc>
                  <a:spcPts val="4528"/>
                </a:lnSpc>
              </a:pPr>
              <a:r>
                <a:rPr lang="en-US" sz="3234">
                  <a:solidFill>
                    <a:srgbClr val="000000"/>
                  </a:solidFill>
                  <a:latin typeface="Canva Sans Bold"/>
                </a:rPr>
                <a:t>1 + 2.718⁸</a:t>
              </a:r>
              <a:r>
                <a:rPr lang="en-US" sz="3234">
                  <a:solidFill>
                    <a:srgbClr val="000000"/>
                  </a:solidFill>
                  <a:latin typeface="Canva Sans Bold Italics"/>
                </a:rPr>
                <a:t> </a:t>
              </a:r>
            </a:p>
          </p:txBody>
        </p:sp>
        <p:sp>
          <p:nvSpPr>
            <p:cNvPr id="35" name="Freeform 35"/>
            <p:cNvSpPr/>
            <p:nvPr/>
          </p:nvSpPr>
          <p:spPr>
            <a:xfrm>
              <a:off x="1168253" y="2819486"/>
              <a:ext cx="4543713" cy="73835"/>
            </a:xfrm>
            <a:custGeom>
              <a:avLst/>
              <a:gdLst/>
              <a:ahLst/>
              <a:cxnLst/>
              <a:rect l="l" t="t" r="r" b="b"/>
              <a:pathLst>
                <a:path w="4543713" h="73835">
                  <a:moveTo>
                    <a:pt x="0" y="0"/>
                  </a:moveTo>
                  <a:lnTo>
                    <a:pt x="4543713" y="0"/>
                  </a:lnTo>
                  <a:lnTo>
                    <a:pt x="4543713" y="73836"/>
                  </a:lnTo>
                  <a:lnTo>
                    <a:pt x="0" y="738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TextBox 36"/>
            <p:cNvSpPr txBox="1"/>
            <p:nvPr/>
          </p:nvSpPr>
          <p:spPr>
            <a:xfrm>
              <a:off x="0" y="2365286"/>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37" name="TextBox 37"/>
            <p:cNvSpPr txBox="1"/>
            <p:nvPr/>
          </p:nvSpPr>
          <p:spPr>
            <a:xfrm>
              <a:off x="3055951" y="1982217"/>
              <a:ext cx="333487"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a:rPr>
                <a:t>1</a:t>
              </a:r>
            </a:p>
          </p:txBody>
        </p:sp>
        <p:sp>
          <p:nvSpPr>
            <p:cNvPr id="38" name="TextBox 38"/>
            <p:cNvSpPr txBox="1"/>
            <p:nvPr/>
          </p:nvSpPr>
          <p:spPr>
            <a:xfrm>
              <a:off x="895548" y="3040789"/>
              <a:ext cx="5089123" cy="720719"/>
            </a:xfrm>
            <a:prstGeom prst="rect">
              <a:avLst/>
            </a:prstGeom>
          </p:spPr>
          <p:txBody>
            <a:bodyPr lIns="0" tIns="0" rIns="0" bIns="0" rtlCol="0" anchor="t">
              <a:spAutoFit/>
            </a:bodyPr>
            <a:lstStyle/>
            <a:p>
              <a:pPr algn="ctr">
                <a:lnSpc>
                  <a:spcPts val="4528"/>
                </a:lnSpc>
              </a:pPr>
              <a:r>
                <a:rPr lang="en-US" sz="3234" dirty="0">
                  <a:solidFill>
                    <a:srgbClr val="000000"/>
                  </a:solidFill>
                  <a:latin typeface="Canva Sans Bold"/>
                </a:rPr>
                <a:t>1 + 2978.49</a:t>
              </a:r>
            </a:p>
          </p:txBody>
        </p:sp>
        <p:sp>
          <p:nvSpPr>
            <p:cNvPr id="39" name="Freeform 39"/>
            <p:cNvSpPr/>
            <p:nvPr/>
          </p:nvSpPr>
          <p:spPr>
            <a:xfrm>
              <a:off x="1168253" y="4725033"/>
              <a:ext cx="4543713" cy="73835"/>
            </a:xfrm>
            <a:custGeom>
              <a:avLst/>
              <a:gdLst/>
              <a:ahLst/>
              <a:cxnLst/>
              <a:rect l="l" t="t" r="r" b="b"/>
              <a:pathLst>
                <a:path w="4543713" h="73835">
                  <a:moveTo>
                    <a:pt x="0" y="0"/>
                  </a:moveTo>
                  <a:lnTo>
                    <a:pt x="4543713" y="0"/>
                  </a:lnTo>
                  <a:lnTo>
                    <a:pt x="4543713" y="73835"/>
                  </a:lnTo>
                  <a:lnTo>
                    <a:pt x="0" y="73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0" name="TextBox 40"/>
            <p:cNvSpPr txBox="1"/>
            <p:nvPr/>
          </p:nvSpPr>
          <p:spPr>
            <a:xfrm>
              <a:off x="0" y="4270833"/>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41" name="TextBox 41"/>
            <p:cNvSpPr txBox="1"/>
            <p:nvPr/>
          </p:nvSpPr>
          <p:spPr>
            <a:xfrm>
              <a:off x="3055951" y="3887763"/>
              <a:ext cx="333487"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a:rPr>
                <a:t>1</a:t>
              </a:r>
            </a:p>
          </p:txBody>
        </p:sp>
        <p:sp>
          <p:nvSpPr>
            <p:cNvPr id="42" name="TextBox 42"/>
            <p:cNvSpPr txBox="1"/>
            <p:nvPr/>
          </p:nvSpPr>
          <p:spPr>
            <a:xfrm>
              <a:off x="895548" y="4946336"/>
              <a:ext cx="5089123" cy="720719"/>
            </a:xfrm>
            <a:prstGeom prst="rect">
              <a:avLst/>
            </a:prstGeom>
          </p:spPr>
          <p:txBody>
            <a:bodyPr lIns="0" tIns="0" rIns="0" bIns="0" rtlCol="0" anchor="t">
              <a:spAutoFit/>
            </a:bodyPr>
            <a:lstStyle/>
            <a:p>
              <a:pPr algn="ctr">
                <a:lnSpc>
                  <a:spcPts val="4528"/>
                </a:lnSpc>
              </a:pPr>
              <a:r>
                <a:rPr lang="en-US" sz="3234" dirty="0">
                  <a:solidFill>
                    <a:srgbClr val="000000"/>
                  </a:solidFill>
                  <a:latin typeface="Canva Sans Bold"/>
                </a:rPr>
                <a:t>2979.49</a:t>
              </a:r>
            </a:p>
          </p:txBody>
        </p:sp>
        <p:sp>
          <p:nvSpPr>
            <p:cNvPr id="43" name="TextBox 43"/>
            <p:cNvSpPr txBox="1"/>
            <p:nvPr/>
          </p:nvSpPr>
          <p:spPr>
            <a:xfrm>
              <a:off x="0" y="6272564"/>
              <a:ext cx="7418618" cy="2532530"/>
            </a:xfrm>
            <a:prstGeom prst="rect">
              <a:avLst/>
            </a:prstGeom>
          </p:spPr>
          <p:txBody>
            <a:bodyPr lIns="0" tIns="0" rIns="0" bIns="0" rtlCol="0" anchor="t">
              <a:spAutoFit/>
            </a:bodyPr>
            <a:lstStyle/>
            <a:p>
              <a:pPr>
                <a:lnSpc>
                  <a:spcPts val="5165"/>
                </a:lnSpc>
              </a:pPr>
              <a:r>
                <a:rPr lang="en-US" sz="3689" dirty="0">
                  <a:solidFill>
                    <a:srgbClr val="000000"/>
                  </a:solidFill>
                  <a:latin typeface="Canva Sans Bold Italics"/>
                </a:rPr>
                <a:t>P </a:t>
              </a:r>
              <a:r>
                <a:rPr lang="en-US" sz="3689" dirty="0">
                  <a:solidFill>
                    <a:srgbClr val="000000"/>
                  </a:solidFill>
                  <a:latin typeface="Canva Sans Bold"/>
                </a:rPr>
                <a:t>= 0.0003356279094 or</a:t>
              </a:r>
            </a:p>
            <a:p>
              <a:pPr>
                <a:lnSpc>
                  <a:spcPts val="5165"/>
                </a:lnSpc>
              </a:pPr>
              <a:r>
                <a:rPr lang="en-US" sz="3689" dirty="0">
                  <a:solidFill>
                    <a:srgbClr val="000000"/>
                  </a:solidFill>
                  <a:latin typeface="Canva Sans Bold Italics"/>
                </a:rPr>
                <a:t>P</a:t>
              </a:r>
              <a:r>
                <a:rPr lang="en-US" sz="3689" dirty="0">
                  <a:solidFill>
                    <a:srgbClr val="000000"/>
                  </a:solidFill>
                  <a:latin typeface="Canva Sans Bold"/>
                </a:rPr>
                <a:t> = 0.00</a:t>
              </a:r>
            </a:p>
          </p:txBody>
        </p:sp>
      </p:grpSp>
      <p:sp>
        <p:nvSpPr>
          <p:cNvPr id="44" name="TextBox 44"/>
          <p:cNvSpPr txBox="1"/>
          <p:nvPr/>
        </p:nvSpPr>
        <p:spPr>
          <a:xfrm>
            <a:off x="9312053" y="9004247"/>
            <a:ext cx="5866406" cy="450957"/>
          </a:xfrm>
          <a:prstGeom prst="rect">
            <a:avLst/>
          </a:prstGeom>
        </p:spPr>
        <p:txBody>
          <a:bodyPr lIns="0" tIns="0" rIns="0" bIns="0" rtlCol="0" anchor="t">
            <a:spAutoFit/>
          </a:bodyPr>
          <a:lstStyle/>
          <a:p>
            <a:pPr algn="ctr">
              <a:lnSpc>
                <a:spcPts val="3620"/>
              </a:lnSpc>
            </a:pPr>
            <a:r>
              <a:rPr lang="en-US" sz="2586" dirty="0">
                <a:solidFill>
                  <a:srgbClr val="000000"/>
                </a:solidFill>
                <a:latin typeface="Canva Sans Bold"/>
              </a:rPr>
              <a:t>Therefore, output value is 0 or Fail.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nvGraphicFramePr>
        <p:xfrm>
          <a:off x="1648304" y="1644171"/>
          <a:ext cx="14158514" cy="6998659"/>
        </p:xfrm>
        <a:graphic>
          <a:graphicData uri="http://schemas.openxmlformats.org/drawingml/2006/table">
            <a:tbl>
              <a:tblPr/>
              <a:tblGrid>
                <a:gridCol w="2283611">
                  <a:extLst>
                    <a:ext uri="{9D8B030D-6E8A-4147-A177-3AD203B41FA5}">
                      <a16:colId xmlns:a16="http://schemas.microsoft.com/office/drawing/2014/main" val="20000"/>
                    </a:ext>
                  </a:extLst>
                </a:gridCol>
                <a:gridCol w="4959863">
                  <a:extLst>
                    <a:ext uri="{9D8B030D-6E8A-4147-A177-3AD203B41FA5}">
                      <a16:colId xmlns:a16="http://schemas.microsoft.com/office/drawing/2014/main" val="20001"/>
                    </a:ext>
                  </a:extLst>
                </a:gridCol>
                <a:gridCol w="2851857">
                  <a:extLst>
                    <a:ext uri="{9D8B030D-6E8A-4147-A177-3AD203B41FA5}">
                      <a16:colId xmlns:a16="http://schemas.microsoft.com/office/drawing/2014/main" val="20002"/>
                    </a:ext>
                  </a:extLst>
                </a:gridCol>
                <a:gridCol w="4063183">
                  <a:extLst>
                    <a:ext uri="{9D8B030D-6E8A-4147-A177-3AD203B41FA5}">
                      <a16:colId xmlns:a16="http://schemas.microsoft.com/office/drawing/2014/main" val="20003"/>
                    </a:ext>
                  </a:extLst>
                </a:gridCol>
              </a:tblGrid>
              <a:tr h="1697854">
                <a:tc>
                  <a:txBody>
                    <a:bodyPr/>
                    <a:lstStyle/>
                    <a:p>
                      <a:pPr algn="r">
                        <a:lnSpc>
                          <a:spcPts val="5040"/>
                        </a:lnSpc>
                        <a:defRPr/>
                      </a:pPr>
                      <a:r>
                        <a:rPr lang="en-US" sz="3600">
                          <a:solidFill>
                            <a:srgbClr val="000000"/>
                          </a:solidFill>
                          <a:latin typeface="Canva Sans"/>
                        </a:rPr>
                        <a:t>Student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No. of Hours Studied</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Probability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Pass (1) / Fail (0)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0161">
                <a:tc>
                  <a:txBody>
                    <a:bodyPr/>
                    <a:lstStyle/>
                    <a:p>
                      <a:pPr algn="ctr">
                        <a:lnSpc>
                          <a:spcPts val="5040"/>
                        </a:lnSpc>
                        <a:defRPr/>
                      </a:pPr>
                      <a:r>
                        <a:rPr lang="en-US" sz="3600">
                          <a:solidFill>
                            <a:srgbClr val="000000"/>
                          </a:solidFill>
                          <a:latin typeface="Canva Sans"/>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29</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0161">
                <a:tc>
                  <a:txBody>
                    <a:bodyPr/>
                    <a:lstStyle/>
                    <a:p>
                      <a:pPr algn="ctr">
                        <a:lnSpc>
                          <a:spcPts val="5040"/>
                        </a:lnSpc>
                        <a:defRPr/>
                      </a:pPr>
                      <a:r>
                        <a:rPr lang="en-US" sz="3600">
                          <a:solidFill>
                            <a:srgbClr val="000000"/>
                          </a:solidFill>
                          <a:latin typeface="Canva Sans"/>
                        </a:rPr>
                        <a:t>2</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15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0161">
                <a:tc>
                  <a:txBody>
                    <a:bodyPr/>
                    <a:lstStyle/>
                    <a:p>
                      <a:pPr algn="ctr">
                        <a:lnSpc>
                          <a:spcPts val="5040"/>
                        </a:lnSpc>
                        <a:defRPr/>
                      </a:pPr>
                      <a:r>
                        <a:rPr lang="en-US" sz="3600">
                          <a:solidFill>
                            <a:srgbClr val="000000"/>
                          </a:solidFill>
                          <a:latin typeface="Canva Sans"/>
                        </a:rPr>
                        <a:t>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33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0.88</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60161">
                <a:tc>
                  <a:txBody>
                    <a:bodyPr/>
                    <a:lstStyle/>
                    <a:p>
                      <a:pPr algn="ctr">
                        <a:lnSpc>
                          <a:spcPts val="5040"/>
                        </a:lnSpc>
                        <a:defRPr/>
                      </a:pPr>
                      <a:r>
                        <a:rPr lang="en-US" sz="3600">
                          <a:solidFill>
                            <a:srgbClr val="000000"/>
                          </a:solidFill>
                          <a:latin typeface="Canva Sans"/>
                        </a:rPr>
                        <a:t>4</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28</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0161">
                <a:tc>
                  <a:txBody>
                    <a:bodyPr/>
                    <a:lstStyle/>
                    <a:p>
                      <a:pPr algn="ctr">
                        <a:lnSpc>
                          <a:spcPts val="5040"/>
                        </a:lnSpc>
                        <a:defRPr/>
                      </a:pPr>
                      <a:r>
                        <a:rPr lang="en-US" sz="3600">
                          <a:solidFill>
                            <a:srgbClr val="000000"/>
                          </a:solidFill>
                          <a:latin typeface="Canva Sans"/>
                        </a:rPr>
                        <a:t>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39</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399"/>
                        </a:lnSpc>
                        <a:defRPr/>
                      </a:pP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txBody>
          <a:bodyPr/>
          <a:lstStyle/>
          <a:p>
            <a:endParaRPr lang="en-PH" dirty="0"/>
          </a:p>
        </p:txBody>
      </p:sp>
      <p:sp>
        <p:nvSpPr>
          <p:cNvPr id="5" name="TextBox 5"/>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
        <p:nvSpPr>
          <p:cNvPr id="6" name="Freeform 6"/>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162386" y="1202571"/>
            <a:ext cx="7377842" cy="4052374"/>
            <a:chOff x="0" y="-276225"/>
            <a:chExt cx="9255220" cy="5403165"/>
          </a:xfrm>
        </p:grpSpPr>
        <p:sp>
          <p:nvSpPr>
            <p:cNvPr id="10" name="Freeform 10"/>
            <p:cNvSpPr/>
            <p:nvPr/>
          </p:nvSpPr>
          <p:spPr>
            <a:xfrm>
              <a:off x="4468382" y="2248922"/>
              <a:ext cx="4786838" cy="77786"/>
            </a:xfrm>
            <a:custGeom>
              <a:avLst/>
              <a:gdLst/>
              <a:ahLst/>
              <a:cxnLst/>
              <a:rect l="l" t="t" r="r" b="b"/>
              <a:pathLst>
                <a:path w="4786838" h="77786">
                  <a:moveTo>
                    <a:pt x="0" y="0"/>
                  </a:moveTo>
                  <a:lnTo>
                    <a:pt x="4786837" y="0"/>
                  </a:lnTo>
                  <a:lnTo>
                    <a:pt x="4786837" y="77786"/>
                  </a:lnTo>
                  <a:lnTo>
                    <a:pt x="0" y="777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3085073" y="1706744"/>
              <a:ext cx="1100587" cy="998631"/>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Italics"/>
                </a:rPr>
                <a:t>P </a:t>
              </a:r>
              <a:r>
                <a:rPr lang="en-US" sz="4515">
                  <a:solidFill>
                    <a:srgbClr val="000000"/>
                  </a:solidFill>
                  <a:latin typeface="Canva Sans Bold"/>
                </a:rPr>
                <a:t>=</a:t>
              </a:r>
            </a:p>
          </p:txBody>
        </p:sp>
        <p:sp>
          <p:nvSpPr>
            <p:cNvPr id="12" name="TextBox 12"/>
            <p:cNvSpPr txBox="1"/>
            <p:nvPr/>
          </p:nvSpPr>
          <p:spPr>
            <a:xfrm>
              <a:off x="6459002" y="1244058"/>
              <a:ext cx="402799" cy="998631"/>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a:rPr>
                <a:t>1</a:t>
              </a:r>
            </a:p>
          </p:txBody>
        </p:sp>
        <p:sp>
          <p:nvSpPr>
            <p:cNvPr id="13" name="TextBox 13"/>
            <p:cNvSpPr txBox="1"/>
            <p:nvPr/>
          </p:nvSpPr>
          <p:spPr>
            <a:xfrm>
              <a:off x="4943931" y="2163198"/>
              <a:ext cx="4147623" cy="1023528"/>
            </a:xfrm>
            <a:prstGeom prst="rect">
              <a:avLst/>
            </a:prstGeom>
          </p:spPr>
          <p:txBody>
            <a:bodyPr wrap="square" lIns="0" tIns="0" rIns="0" bIns="0" rtlCol="0" anchor="t">
              <a:spAutoFit/>
            </a:bodyPr>
            <a:lstStyle/>
            <a:p>
              <a:pPr algn="ctr">
                <a:lnSpc>
                  <a:spcPts val="6321"/>
                </a:lnSpc>
              </a:pPr>
              <a:r>
                <a:rPr lang="en-US" sz="4515" dirty="0">
                  <a:solidFill>
                    <a:srgbClr val="000000"/>
                  </a:solidFill>
                  <a:latin typeface="Canva Sans Bold"/>
                </a:rPr>
                <a:t>1 + </a:t>
              </a:r>
              <a:r>
                <a:rPr lang="en-US" sz="4515" dirty="0">
                  <a:solidFill>
                    <a:srgbClr val="000000"/>
                  </a:solidFill>
                  <a:latin typeface="Canva Sans Bold Italics"/>
                </a:rPr>
                <a:t>e ⁻</a:t>
              </a:r>
              <a:r>
                <a:rPr lang="en-PH" sz="4800" b="1" i="1" dirty="0">
                  <a:solidFill>
                    <a:srgbClr val="000000"/>
                  </a:solidFill>
                  <a:effectLst/>
                  <a:latin typeface="YAFdJjTk5UU 0"/>
                </a:rPr>
                <a:t> ⁽ᵃ ⁺ ᵇˣ⁾</a:t>
              </a:r>
              <a:endParaRPr lang="en-US" sz="4515" dirty="0">
                <a:solidFill>
                  <a:srgbClr val="000000"/>
                </a:solidFill>
                <a:latin typeface="Canva Sans Bold Italics"/>
              </a:endParaRPr>
            </a:p>
          </p:txBody>
        </p:sp>
        <p:sp>
          <p:nvSpPr>
            <p:cNvPr id="14" name="TextBox 14"/>
            <p:cNvSpPr txBox="1"/>
            <p:nvPr/>
          </p:nvSpPr>
          <p:spPr>
            <a:xfrm>
              <a:off x="3281086" y="3815224"/>
              <a:ext cx="2247732" cy="1311716"/>
            </a:xfrm>
            <a:prstGeom prst="rect">
              <a:avLst/>
            </a:prstGeom>
          </p:spPr>
          <p:txBody>
            <a:bodyPr lIns="0" tIns="0" rIns="0" bIns="0" rtlCol="0" anchor="t">
              <a:spAutoFit/>
            </a:bodyPr>
            <a:lstStyle/>
            <a:p>
              <a:pPr>
                <a:lnSpc>
                  <a:spcPts val="3992"/>
                </a:lnSpc>
              </a:pPr>
              <a:r>
                <a:rPr lang="en-US" sz="2851">
                  <a:solidFill>
                    <a:srgbClr val="000000"/>
                  </a:solidFill>
                  <a:latin typeface="Hussar Bold"/>
                </a:rPr>
                <a:t>e = 2.718  </a:t>
              </a:r>
            </a:p>
            <a:p>
              <a:pPr>
                <a:lnSpc>
                  <a:spcPts val="3992"/>
                </a:lnSpc>
              </a:pPr>
              <a:r>
                <a:rPr lang="en-US" sz="2851">
                  <a:solidFill>
                    <a:srgbClr val="000000"/>
                  </a:solidFill>
                  <a:latin typeface="Hussar Bold"/>
                </a:rPr>
                <a:t>a = -64</a:t>
              </a:r>
            </a:p>
          </p:txBody>
        </p:sp>
        <p:sp>
          <p:nvSpPr>
            <p:cNvPr id="15" name="TextBox 15"/>
            <p:cNvSpPr txBox="1"/>
            <p:nvPr/>
          </p:nvSpPr>
          <p:spPr>
            <a:xfrm>
              <a:off x="0" y="-276225"/>
              <a:ext cx="2409987" cy="1737858"/>
            </a:xfrm>
            <a:prstGeom prst="rect">
              <a:avLst/>
            </a:prstGeom>
          </p:spPr>
          <p:txBody>
            <a:bodyPr lIns="0" tIns="0" rIns="0" bIns="0" rtlCol="0" anchor="t">
              <a:spAutoFit/>
            </a:bodyPr>
            <a:lstStyle/>
            <a:p>
              <a:pPr>
                <a:lnSpc>
                  <a:spcPts val="6216"/>
                </a:lnSpc>
              </a:pPr>
              <a:endParaRPr/>
            </a:p>
            <a:p>
              <a:pPr>
                <a:lnSpc>
                  <a:spcPts val="5098"/>
                </a:lnSpc>
              </a:pPr>
              <a:r>
                <a:rPr lang="en-US" sz="2338">
                  <a:solidFill>
                    <a:srgbClr val="000000"/>
                  </a:solidFill>
                  <a:latin typeface="Hussar Bold"/>
                </a:rPr>
                <a:t>Student 5</a:t>
              </a:r>
            </a:p>
          </p:txBody>
        </p:sp>
        <p:sp>
          <p:nvSpPr>
            <p:cNvPr id="16" name="TextBox 16"/>
            <p:cNvSpPr txBox="1"/>
            <p:nvPr/>
          </p:nvSpPr>
          <p:spPr>
            <a:xfrm>
              <a:off x="6660401" y="3815224"/>
              <a:ext cx="2247732" cy="1311716"/>
            </a:xfrm>
            <a:prstGeom prst="rect">
              <a:avLst/>
            </a:prstGeom>
          </p:spPr>
          <p:txBody>
            <a:bodyPr lIns="0" tIns="0" rIns="0" bIns="0" rtlCol="0" anchor="t">
              <a:spAutoFit/>
            </a:bodyPr>
            <a:lstStyle/>
            <a:p>
              <a:pPr>
                <a:lnSpc>
                  <a:spcPts val="3992"/>
                </a:lnSpc>
              </a:pPr>
              <a:r>
                <a:rPr lang="en-US" sz="2851" dirty="0">
                  <a:solidFill>
                    <a:srgbClr val="000000"/>
                  </a:solidFill>
                  <a:latin typeface="Hussar Bold"/>
                </a:rPr>
                <a:t>b = 2</a:t>
              </a:r>
            </a:p>
            <a:p>
              <a:pPr>
                <a:lnSpc>
                  <a:spcPts val="3992"/>
                </a:lnSpc>
              </a:pPr>
              <a:r>
                <a:rPr lang="en-US" sz="2851" dirty="0">
                  <a:solidFill>
                    <a:srgbClr val="000000"/>
                  </a:solidFill>
                  <a:latin typeface="Hussar Bold"/>
                </a:rPr>
                <a:t>X = 39</a:t>
              </a:r>
            </a:p>
          </p:txBody>
        </p:sp>
      </p:grpSp>
      <p:grpSp>
        <p:nvGrpSpPr>
          <p:cNvPr id="17" name="Group 17"/>
          <p:cNvGrpSpPr/>
          <p:nvPr/>
        </p:nvGrpSpPr>
        <p:grpSpPr>
          <a:xfrm>
            <a:off x="2184411" y="5325569"/>
            <a:ext cx="4520946" cy="4381096"/>
            <a:chOff x="0" y="0"/>
            <a:chExt cx="6027928" cy="5841461"/>
          </a:xfrm>
        </p:grpSpPr>
        <p:sp>
          <p:nvSpPr>
            <p:cNvPr id="18" name="Freeform 18"/>
            <p:cNvSpPr/>
            <p:nvPr/>
          </p:nvSpPr>
          <p:spPr>
            <a:xfrm>
              <a:off x="1176697" y="756977"/>
              <a:ext cx="4576555" cy="74369"/>
            </a:xfrm>
            <a:custGeom>
              <a:avLst/>
              <a:gdLst/>
              <a:ahLst/>
              <a:cxnLst/>
              <a:rect l="l" t="t" r="r" b="b"/>
              <a:pathLst>
                <a:path w="4576555" h="74369">
                  <a:moveTo>
                    <a:pt x="0" y="0"/>
                  </a:moveTo>
                  <a:lnTo>
                    <a:pt x="4576555" y="0"/>
                  </a:lnTo>
                  <a:lnTo>
                    <a:pt x="4576555" y="74369"/>
                  </a:lnTo>
                  <a:lnTo>
                    <a:pt x="0" y="743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0" y="319163"/>
              <a:ext cx="917791" cy="827957"/>
            </a:xfrm>
            <a:prstGeom prst="rect">
              <a:avLst/>
            </a:prstGeom>
          </p:spPr>
          <p:txBody>
            <a:bodyPr lIns="0" tIns="0" rIns="0" bIns="0" rtlCol="0" anchor="t">
              <a:spAutoFit/>
            </a:bodyPr>
            <a:lstStyle/>
            <a:p>
              <a:pPr algn="ctr">
                <a:lnSpc>
                  <a:spcPts val="5271"/>
                </a:lnSpc>
              </a:pPr>
              <a:r>
                <a:rPr lang="en-US" sz="3765">
                  <a:solidFill>
                    <a:srgbClr val="000000"/>
                  </a:solidFill>
                  <a:latin typeface="Canva Sans Bold Italics"/>
                </a:rPr>
                <a:t>P </a:t>
              </a:r>
              <a:r>
                <a:rPr lang="en-US" sz="3765">
                  <a:solidFill>
                    <a:srgbClr val="000000"/>
                  </a:solidFill>
                  <a:latin typeface="Canva Sans Bold"/>
                </a:rPr>
                <a:t>=</a:t>
              </a:r>
            </a:p>
          </p:txBody>
        </p:sp>
        <p:sp>
          <p:nvSpPr>
            <p:cNvPr id="20" name="TextBox 20"/>
            <p:cNvSpPr txBox="1"/>
            <p:nvPr/>
          </p:nvSpPr>
          <p:spPr>
            <a:xfrm>
              <a:off x="3078039" y="-66675"/>
              <a:ext cx="335898" cy="827957"/>
            </a:xfrm>
            <a:prstGeom prst="rect">
              <a:avLst/>
            </a:prstGeom>
          </p:spPr>
          <p:txBody>
            <a:bodyPr lIns="0" tIns="0" rIns="0" bIns="0" rtlCol="0" anchor="t">
              <a:spAutoFit/>
            </a:bodyPr>
            <a:lstStyle/>
            <a:p>
              <a:pPr algn="ctr">
                <a:lnSpc>
                  <a:spcPts val="5271"/>
                </a:lnSpc>
              </a:pPr>
              <a:r>
                <a:rPr lang="en-US" sz="3765">
                  <a:solidFill>
                    <a:srgbClr val="000000"/>
                  </a:solidFill>
                  <a:latin typeface="Canva Sans Bold"/>
                </a:rPr>
                <a:t>1</a:t>
              </a:r>
            </a:p>
          </p:txBody>
        </p:sp>
        <p:sp>
          <p:nvSpPr>
            <p:cNvPr id="21" name="TextBox 21"/>
            <p:cNvSpPr txBox="1"/>
            <p:nvPr/>
          </p:nvSpPr>
          <p:spPr>
            <a:xfrm>
              <a:off x="902021" y="980361"/>
              <a:ext cx="5125907" cy="725446"/>
            </a:xfrm>
            <a:prstGeom prst="rect">
              <a:avLst/>
            </a:prstGeom>
          </p:spPr>
          <p:txBody>
            <a:bodyPr lIns="0" tIns="0" rIns="0" bIns="0" rtlCol="0" anchor="t">
              <a:spAutoFit/>
            </a:bodyPr>
            <a:lstStyle/>
            <a:p>
              <a:pPr algn="ctr">
                <a:lnSpc>
                  <a:spcPts val="4561"/>
                </a:lnSpc>
              </a:pPr>
              <a:r>
                <a:rPr lang="en-US" sz="3258">
                  <a:solidFill>
                    <a:srgbClr val="000000"/>
                  </a:solidFill>
                  <a:latin typeface="Canva Sans Bold"/>
                </a:rPr>
                <a:t>1 + 2.718</a:t>
              </a:r>
              <a:r>
                <a:rPr lang="en-US" sz="3258">
                  <a:solidFill>
                    <a:srgbClr val="000000"/>
                  </a:solidFill>
                  <a:latin typeface="Canva Sans Bold Italics"/>
                </a:rPr>
                <a:t> ⁻⁽⁻⁶⁴ ⁺ ²*³⁹⁾ </a:t>
              </a:r>
            </a:p>
          </p:txBody>
        </p:sp>
        <p:sp>
          <p:nvSpPr>
            <p:cNvPr id="22" name="Freeform 22"/>
            <p:cNvSpPr/>
            <p:nvPr/>
          </p:nvSpPr>
          <p:spPr>
            <a:xfrm>
              <a:off x="1176697" y="2839866"/>
              <a:ext cx="4576555" cy="74369"/>
            </a:xfrm>
            <a:custGeom>
              <a:avLst/>
              <a:gdLst/>
              <a:ahLst/>
              <a:cxnLst/>
              <a:rect l="l" t="t" r="r" b="b"/>
              <a:pathLst>
                <a:path w="4576555" h="74369">
                  <a:moveTo>
                    <a:pt x="0" y="0"/>
                  </a:moveTo>
                  <a:lnTo>
                    <a:pt x="4576555" y="0"/>
                  </a:lnTo>
                  <a:lnTo>
                    <a:pt x="4576555" y="74369"/>
                  </a:lnTo>
                  <a:lnTo>
                    <a:pt x="0" y="743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0" y="2402052"/>
              <a:ext cx="917791" cy="827957"/>
            </a:xfrm>
            <a:prstGeom prst="rect">
              <a:avLst/>
            </a:prstGeom>
          </p:spPr>
          <p:txBody>
            <a:bodyPr lIns="0" tIns="0" rIns="0" bIns="0" rtlCol="0" anchor="t">
              <a:spAutoFit/>
            </a:bodyPr>
            <a:lstStyle/>
            <a:p>
              <a:pPr algn="ctr">
                <a:lnSpc>
                  <a:spcPts val="5271"/>
                </a:lnSpc>
              </a:pPr>
              <a:r>
                <a:rPr lang="en-US" sz="3765">
                  <a:solidFill>
                    <a:srgbClr val="000000"/>
                  </a:solidFill>
                  <a:latin typeface="Canva Sans Bold Italics"/>
                </a:rPr>
                <a:t>P </a:t>
              </a:r>
              <a:r>
                <a:rPr lang="en-US" sz="3765">
                  <a:solidFill>
                    <a:srgbClr val="000000"/>
                  </a:solidFill>
                  <a:latin typeface="Canva Sans Bold"/>
                </a:rPr>
                <a:t>=</a:t>
              </a:r>
            </a:p>
          </p:txBody>
        </p:sp>
        <p:sp>
          <p:nvSpPr>
            <p:cNvPr id="24" name="TextBox 24"/>
            <p:cNvSpPr txBox="1"/>
            <p:nvPr/>
          </p:nvSpPr>
          <p:spPr>
            <a:xfrm>
              <a:off x="3078039" y="2016214"/>
              <a:ext cx="335898" cy="827957"/>
            </a:xfrm>
            <a:prstGeom prst="rect">
              <a:avLst/>
            </a:prstGeom>
          </p:spPr>
          <p:txBody>
            <a:bodyPr lIns="0" tIns="0" rIns="0" bIns="0" rtlCol="0" anchor="t">
              <a:spAutoFit/>
            </a:bodyPr>
            <a:lstStyle/>
            <a:p>
              <a:pPr algn="ctr">
                <a:lnSpc>
                  <a:spcPts val="5271"/>
                </a:lnSpc>
              </a:pPr>
              <a:r>
                <a:rPr lang="en-US" sz="3765">
                  <a:solidFill>
                    <a:srgbClr val="000000"/>
                  </a:solidFill>
                  <a:latin typeface="Canva Sans Bold"/>
                </a:rPr>
                <a:t>1</a:t>
              </a:r>
            </a:p>
          </p:txBody>
        </p:sp>
        <p:sp>
          <p:nvSpPr>
            <p:cNvPr id="25" name="TextBox 25"/>
            <p:cNvSpPr txBox="1"/>
            <p:nvPr/>
          </p:nvSpPr>
          <p:spPr>
            <a:xfrm>
              <a:off x="902021" y="3063250"/>
              <a:ext cx="5125907" cy="725446"/>
            </a:xfrm>
            <a:prstGeom prst="rect">
              <a:avLst/>
            </a:prstGeom>
          </p:spPr>
          <p:txBody>
            <a:bodyPr lIns="0" tIns="0" rIns="0" bIns="0" rtlCol="0" anchor="t">
              <a:spAutoFit/>
            </a:bodyPr>
            <a:lstStyle/>
            <a:p>
              <a:pPr algn="ctr">
                <a:lnSpc>
                  <a:spcPts val="4561"/>
                </a:lnSpc>
              </a:pPr>
              <a:r>
                <a:rPr lang="en-US" sz="3258" dirty="0">
                  <a:solidFill>
                    <a:srgbClr val="000000"/>
                  </a:solidFill>
                  <a:latin typeface="Canva Sans Bold"/>
                </a:rPr>
                <a:t>1 + 2.718</a:t>
              </a:r>
              <a:r>
                <a:rPr lang="en-US" sz="3258" dirty="0">
                  <a:solidFill>
                    <a:srgbClr val="000000"/>
                  </a:solidFill>
                  <a:latin typeface="Canva Sans Bold Italics"/>
                </a:rPr>
                <a:t> ⁻⁽⁻⁶⁴ ⁺ ⁷⁸⁾ </a:t>
              </a:r>
            </a:p>
          </p:txBody>
        </p:sp>
        <p:sp>
          <p:nvSpPr>
            <p:cNvPr id="26" name="Freeform 26"/>
            <p:cNvSpPr/>
            <p:nvPr/>
          </p:nvSpPr>
          <p:spPr>
            <a:xfrm>
              <a:off x="1176697" y="4892630"/>
              <a:ext cx="4576555" cy="74369"/>
            </a:xfrm>
            <a:custGeom>
              <a:avLst/>
              <a:gdLst/>
              <a:ahLst/>
              <a:cxnLst/>
              <a:rect l="l" t="t" r="r" b="b"/>
              <a:pathLst>
                <a:path w="4576555" h="74369">
                  <a:moveTo>
                    <a:pt x="0" y="0"/>
                  </a:moveTo>
                  <a:lnTo>
                    <a:pt x="4576555" y="0"/>
                  </a:lnTo>
                  <a:lnTo>
                    <a:pt x="4576555" y="74369"/>
                  </a:lnTo>
                  <a:lnTo>
                    <a:pt x="0" y="743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7" name="TextBox 27"/>
            <p:cNvSpPr txBox="1"/>
            <p:nvPr/>
          </p:nvSpPr>
          <p:spPr>
            <a:xfrm>
              <a:off x="0" y="4454817"/>
              <a:ext cx="917791" cy="827957"/>
            </a:xfrm>
            <a:prstGeom prst="rect">
              <a:avLst/>
            </a:prstGeom>
          </p:spPr>
          <p:txBody>
            <a:bodyPr lIns="0" tIns="0" rIns="0" bIns="0" rtlCol="0" anchor="t">
              <a:spAutoFit/>
            </a:bodyPr>
            <a:lstStyle/>
            <a:p>
              <a:pPr algn="ctr">
                <a:lnSpc>
                  <a:spcPts val="5271"/>
                </a:lnSpc>
              </a:pPr>
              <a:r>
                <a:rPr lang="en-US" sz="3765">
                  <a:solidFill>
                    <a:srgbClr val="000000"/>
                  </a:solidFill>
                  <a:latin typeface="Canva Sans Bold Italics"/>
                </a:rPr>
                <a:t>P </a:t>
              </a:r>
              <a:r>
                <a:rPr lang="en-US" sz="3765">
                  <a:solidFill>
                    <a:srgbClr val="000000"/>
                  </a:solidFill>
                  <a:latin typeface="Canva Sans Bold"/>
                </a:rPr>
                <a:t>=</a:t>
              </a:r>
            </a:p>
          </p:txBody>
        </p:sp>
        <p:sp>
          <p:nvSpPr>
            <p:cNvPr id="28" name="TextBox 28"/>
            <p:cNvSpPr txBox="1"/>
            <p:nvPr/>
          </p:nvSpPr>
          <p:spPr>
            <a:xfrm>
              <a:off x="3078039" y="4068979"/>
              <a:ext cx="335898" cy="827957"/>
            </a:xfrm>
            <a:prstGeom prst="rect">
              <a:avLst/>
            </a:prstGeom>
          </p:spPr>
          <p:txBody>
            <a:bodyPr lIns="0" tIns="0" rIns="0" bIns="0" rtlCol="0" anchor="t">
              <a:spAutoFit/>
            </a:bodyPr>
            <a:lstStyle/>
            <a:p>
              <a:pPr algn="ctr">
                <a:lnSpc>
                  <a:spcPts val="5271"/>
                </a:lnSpc>
              </a:pPr>
              <a:r>
                <a:rPr lang="en-US" sz="3765">
                  <a:solidFill>
                    <a:srgbClr val="000000"/>
                  </a:solidFill>
                  <a:latin typeface="Canva Sans Bold"/>
                </a:rPr>
                <a:t>1</a:t>
              </a:r>
            </a:p>
          </p:txBody>
        </p:sp>
        <p:sp>
          <p:nvSpPr>
            <p:cNvPr id="29" name="TextBox 29"/>
            <p:cNvSpPr txBox="1"/>
            <p:nvPr/>
          </p:nvSpPr>
          <p:spPr>
            <a:xfrm>
              <a:off x="902021" y="5116015"/>
              <a:ext cx="5125907" cy="725446"/>
            </a:xfrm>
            <a:prstGeom prst="rect">
              <a:avLst/>
            </a:prstGeom>
          </p:spPr>
          <p:txBody>
            <a:bodyPr lIns="0" tIns="0" rIns="0" bIns="0" rtlCol="0" anchor="t">
              <a:spAutoFit/>
            </a:bodyPr>
            <a:lstStyle/>
            <a:p>
              <a:pPr algn="ctr">
                <a:lnSpc>
                  <a:spcPts val="4561"/>
                </a:lnSpc>
              </a:pPr>
              <a:r>
                <a:rPr lang="en-US" sz="3258">
                  <a:solidFill>
                    <a:srgbClr val="000000"/>
                  </a:solidFill>
                  <a:latin typeface="Canva Sans Bold"/>
                </a:rPr>
                <a:t>1 + 2.718</a:t>
              </a:r>
              <a:r>
                <a:rPr lang="en-US" sz="3258">
                  <a:solidFill>
                    <a:srgbClr val="000000"/>
                  </a:solidFill>
                  <a:latin typeface="Canva Sans Bold Italics"/>
                </a:rPr>
                <a:t> ⁻⁽¹⁴⁾ </a:t>
              </a:r>
            </a:p>
          </p:txBody>
        </p:sp>
      </p:grpSp>
      <p:grpSp>
        <p:nvGrpSpPr>
          <p:cNvPr id="30" name="Group 30"/>
          <p:cNvGrpSpPr/>
          <p:nvPr/>
        </p:nvGrpSpPr>
        <p:grpSpPr>
          <a:xfrm>
            <a:off x="9397163" y="2429526"/>
            <a:ext cx="6452437" cy="4405164"/>
            <a:chOff x="0" y="0"/>
            <a:chExt cx="7737417" cy="5873552"/>
          </a:xfrm>
        </p:grpSpPr>
        <p:sp>
          <p:nvSpPr>
            <p:cNvPr id="31" name="Freeform 31"/>
            <p:cNvSpPr/>
            <p:nvPr/>
          </p:nvSpPr>
          <p:spPr>
            <a:xfrm>
              <a:off x="1168253" y="721624"/>
              <a:ext cx="6384974" cy="103756"/>
            </a:xfrm>
            <a:custGeom>
              <a:avLst/>
              <a:gdLst/>
              <a:ahLst/>
              <a:cxnLst/>
              <a:rect l="l" t="t" r="r" b="b"/>
              <a:pathLst>
                <a:path w="6384974" h="103756">
                  <a:moveTo>
                    <a:pt x="0" y="0"/>
                  </a:moveTo>
                  <a:lnTo>
                    <a:pt x="6384975" y="0"/>
                  </a:lnTo>
                  <a:lnTo>
                    <a:pt x="6384975" y="103756"/>
                  </a:lnTo>
                  <a:lnTo>
                    <a:pt x="0" y="1037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TextBox 32"/>
            <p:cNvSpPr txBox="1"/>
            <p:nvPr/>
          </p:nvSpPr>
          <p:spPr>
            <a:xfrm>
              <a:off x="0" y="297345"/>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33" name="TextBox 33"/>
            <p:cNvSpPr txBox="1"/>
            <p:nvPr/>
          </p:nvSpPr>
          <p:spPr>
            <a:xfrm>
              <a:off x="3848280" y="-85725"/>
              <a:ext cx="333487"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a:rPr>
                <a:t>1</a:t>
              </a:r>
            </a:p>
          </p:txBody>
        </p:sp>
        <p:sp>
          <p:nvSpPr>
            <p:cNvPr id="34" name="TextBox 34"/>
            <p:cNvSpPr txBox="1"/>
            <p:nvPr/>
          </p:nvSpPr>
          <p:spPr>
            <a:xfrm>
              <a:off x="895548" y="972847"/>
              <a:ext cx="6841869" cy="720719"/>
            </a:xfrm>
            <a:prstGeom prst="rect">
              <a:avLst/>
            </a:prstGeom>
          </p:spPr>
          <p:txBody>
            <a:bodyPr lIns="0" tIns="0" rIns="0" bIns="0" rtlCol="0" anchor="t">
              <a:spAutoFit/>
            </a:bodyPr>
            <a:lstStyle/>
            <a:p>
              <a:pPr algn="ctr">
                <a:lnSpc>
                  <a:spcPts val="4528"/>
                </a:lnSpc>
              </a:pPr>
              <a:r>
                <a:rPr lang="en-US" sz="3234">
                  <a:solidFill>
                    <a:srgbClr val="000000"/>
                  </a:solidFill>
                  <a:latin typeface="Canva Sans Bold"/>
                </a:rPr>
                <a:t>1 + 0.00000832736626</a:t>
              </a:r>
            </a:p>
          </p:txBody>
        </p:sp>
        <p:sp>
          <p:nvSpPr>
            <p:cNvPr id="35" name="Freeform 35"/>
            <p:cNvSpPr/>
            <p:nvPr/>
          </p:nvSpPr>
          <p:spPr>
            <a:xfrm>
              <a:off x="1168253" y="2627171"/>
              <a:ext cx="6384974" cy="103756"/>
            </a:xfrm>
            <a:custGeom>
              <a:avLst/>
              <a:gdLst/>
              <a:ahLst/>
              <a:cxnLst/>
              <a:rect l="l" t="t" r="r" b="b"/>
              <a:pathLst>
                <a:path w="6384974" h="103756">
                  <a:moveTo>
                    <a:pt x="0" y="0"/>
                  </a:moveTo>
                  <a:lnTo>
                    <a:pt x="6384975" y="0"/>
                  </a:lnTo>
                  <a:lnTo>
                    <a:pt x="6384975" y="103755"/>
                  </a:lnTo>
                  <a:lnTo>
                    <a:pt x="0" y="1037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TextBox 36"/>
            <p:cNvSpPr txBox="1"/>
            <p:nvPr/>
          </p:nvSpPr>
          <p:spPr>
            <a:xfrm>
              <a:off x="0" y="2202891"/>
              <a:ext cx="911204"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Italics"/>
                </a:rPr>
                <a:t>P </a:t>
              </a:r>
              <a:r>
                <a:rPr lang="en-US" sz="3738">
                  <a:solidFill>
                    <a:srgbClr val="000000"/>
                  </a:solidFill>
                  <a:latin typeface="Canva Sans Bold"/>
                </a:rPr>
                <a:t>=</a:t>
              </a:r>
            </a:p>
          </p:txBody>
        </p:sp>
        <p:sp>
          <p:nvSpPr>
            <p:cNvPr id="37" name="TextBox 37"/>
            <p:cNvSpPr txBox="1"/>
            <p:nvPr/>
          </p:nvSpPr>
          <p:spPr>
            <a:xfrm>
              <a:off x="3848280" y="1824982"/>
              <a:ext cx="333487" cy="841544"/>
            </a:xfrm>
            <a:prstGeom prst="rect">
              <a:avLst/>
            </a:prstGeom>
          </p:spPr>
          <p:txBody>
            <a:bodyPr lIns="0" tIns="0" rIns="0" bIns="0" rtlCol="0" anchor="t">
              <a:spAutoFit/>
            </a:bodyPr>
            <a:lstStyle/>
            <a:p>
              <a:pPr algn="ctr">
                <a:lnSpc>
                  <a:spcPts val="5233"/>
                </a:lnSpc>
              </a:pPr>
              <a:r>
                <a:rPr lang="en-US" sz="3738">
                  <a:solidFill>
                    <a:srgbClr val="000000"/>
                  </a:solidFill>
                  <a:latin typeface="Canva Sans Bold"/>
                </a:rPr>
                <a:t>1</a:t>
              </a:r>
            </a:p>
          </p:txBody>
        </p:sp>
        <p:sp>
          <p:nvSpPr>
            <p:cNvPr id="38" name="TextBox 38"/>
            <p:cNvSpPr txBox="1"/>
            <p:nvPr/>
          </p:nvSpPr>
          <p:spPr>
            <a:xfrm>
              <a:off x="1312620" y="2878394"/>
              <a:ext cx="6007725" cy="720719"/>
            </a:xfrm>
            <a:prstGeom prst="rect">
              <a:avLst/>
            </a:prstGeom>
          </p:spPr>
          <p:txBody>
            <a:bodyPr lIns="0" tIns="0" rIns="0" bIns="0" rtlCol="0" anchor="t">
              <a:spAutoFit/>
            </a:bodyPr>
            <a:lstStyle/>
            <a:p>
              <a:pPr algn="ctr">
                <a:lnSpc>
                  <a:spcPts val="4528"/>
                </a:lnSpc>
              </a:pPr>
              <a:r>
                <a:rPr lang="en-US" sz="3234" dirty="0">
                  <a:solidFill>
                    <a:srgbClr val="000000"/>
                  </a:solidFill>
                  <a:latin typeface="Canva Sans Bold"/>
                </a:rPr>
                <a:t>1 .00000832736626</a:t>
              </a:r>
            </a:p>
          </p:txBody>
        </p:sp>
        <p:sp>
          <p:nvSpPr>
            <p:cNvPr id="39" name="TextBox 39"/>
            <p:cNvSpPr txBox="1"/>
            <p:nvPr/>
          </p:nvSpPr>
          <p:spPr>
            <a:xfrm>
              <a:off x="0" y="4204622"/>
              <a:ext cx="7553228" cy="1668930"/>
            </a:xfrm>
            <a:prstGeom prst="rect">
              <a:avLst/>
            </a:prstGeom>
          </p:spPr>
          <p:txBody>
            <a:bodyPr lIns="0" tIns="0" rIns="0" bIns="0" rtlCol="0" anchor="t">
              <a:spAutoFit/>
            </a:bodyPr>
            <a:lstStyle/>
            <a:p>
              <a:pPr>
                <a:lnSpc>
                  <a:spcPts val="5165"/>
                </a:lnSpc>
              </a:pPr>
              <a:r>
                <a:rPr lang="en-US" sz="3689">
                  <a:solidFill>
                    <a:srgbClr val="000000"/>
                  </a:solidFill>
                  <a:latin typeface="Canva Sans Bold Italics"/>
                </a:rPr>
                <a:t>P </a:t>
              </a:r>
              <a:r>
                <a:rPr lang="en-US" sz="3689">
                  <a:solidFill>
                    <a:srgbClr val="000000"/>
                  </a:solidFill>
                  <a:latin typeface="Canva Sans Bold"/>
                </a:rPr>
                <a:t>= 0.9999916727419 or</a:t>
              </a:r>
            </a:p>
            <a:p>
              <a:pPr>
                <a:lnSpc>
                  <a:spcPts val="5165"/>
                </a:lnSpc>
              </a:pPr>
              <a:r>
                <a:rPr lang="en-US" sz="3689">
                  <a:solidFill>
                    <a:srgbClr val="000000"/>
                  </a:solidFill>
                  <a:latin typeface="Canva Sans Bold Italics"/>
                </a:rPr>
                <a:t>P</a:t>
              </a:r>
              <a:r>
                <a:rPr lang="en-US" sz="3689">
                  <a:solidFill>
                    <a:srgbClr val="000000"/>
                  </a:solidFill>
                  <a:latin typeface="Canva Sans Bold"/>
                </a:rPr>
                <a:t> = 1</a:t>
              </a:r>
            </a:p>
          </p:txBody>
        </p:sp>
      </p:grpSp>
      <p:sp>
        <p:nvSpPr>
          <p:cNvPr id="40" name="TextBox 40"/>
          <p:cNvSpPr txBox="1"/>
          <p:nvPr/>
        </p:nvSpPr>
        <p:spPr>
          <a:xfrm>
            <a:off x="9397162" y="7458967"/>
            <a:ext cx="5834735" cy="431849"/>
          </a:xfrm>
          <a:prstGeom prst="rect">
            <a:avLst/>
          </a:prstGeom>
        </p:spPr>
        <p:txBody>
          <a:bodyPr wrap="square" lIns="0" tIns="0" rIns="0" bIns="0" rtlCol="0" anchor="t">
            <a:spAutoFit/>
          </a:bodyPr>
          <a:lstStyle/>
          <a:p>
            <a:pPr algn="ctr">
              <a:lnSpc>
                <a:spcPts val="3620"/>
              </a:lnSpc>
            </a:pPr>
            <a:r>
              <a:rPr lang="en-US" sz="2586" dirty="0">
                <a:solidFill>
                  <a:srgbClr val="000000"/>
                </a:solidFill>
                <a:latin typeface="Canva Sans Bold"/>
              </a:rPr>
              <a:t>Therefore, output value is 1 or Pass.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nvGraphicFramePr>
        <p:xfrm>
          <a:off x="2148515" y="1644171"/>
          <a:ext cx="13990970" cy="6998659"/>
        </p:xfrm>
        <a:graphic>
          <a:graphicData uri="http://schemas.openxmlformats.org/drawingml/2006/table">
            <a:tbl>
              <a:tblPr/>
              <a:tblGrid>
                <a:gridCol w="2283648">
                  <a:extLst>
                    <a:ext uri="{9D8B030D-6E8A-4147-A177-3AD203B41FA5}">
                      <a16:colId xmlns:a16="http://schemas.microsoft.com/office/drawing/2014/main" val="20000"/>
                    </a:ext>
                  </a:extLst>
                </a:gridCol>
                <a:gridCol w="4993498">
                  <a:extLst>
                    <a:ext uri="{9D8B030D-6E8A-4147-A177-3AD203B41FA5}">
                      <a16:colId xmlns:a16="http://schemas.microsoft.com/office/drawing/2014/main" val="20001"/>
                    </a:ext>
                  </a:extLst>
                </a:gridCol>
                <a:gridCol w="2784794">
                  <a:extLst>
                    <a:ext uri="{9D8B030D-6E8A-4147-A177-3AD203B41FA5}">
                      <a16:colId xmlns:a16="http://schemas.microsoft.com/office/drawing/2014/main" val="20002"/>
                    </a:ext>
                  </a:extLst>
                </a:gridCol>
                <a:gridCol w="3929030">
                  <a:extLst>
                    <a:ext uri="{9D8B030D-6E8A-4147-A177-3AD203B41FA5}">
                      <a16:colId xmlns:a16="http://schemas.microsoft.com/office/drawing/2014/main" val="20003"/>
                    </a:ext>
                  </a:extLst>
                </a:gridCol>
              </a:tblGrid>
              <a:tr h="1697854">
                <a:tc>
                  <a:txBody>
                    <a:bodyPr/>
                    <a:lstStyle/>
                    <a:p>
                      <a:pPr algn="r">
                        <a:lnSpc>
                          <a:spcPts val="5040"/>
                        </a:lnSpc>
                        <a:defRPr/>
                      </a:pPr>
                      <a:r>
                        <a:rPr lang="en-US" sz="3600">
                          <a:solidFill>
                            <a:srgbClr val="000000"/>
                          </a:solidFill>
                          <a:latin typeface="Canva Sans"/>
                        </a:rPr>
                        <a:t>Student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No. of Hours Studied</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Probability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Pass (1) / Fail (0)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0161">
                <a:tc>
                  <a:txBody>
                    <a:bodyPr/>
                    <a:lstStyle/>
                    <a:p>
                      <a:pPr algn="ctr">
                        <a:lnSpc>
                          <a:spcPts val="5040"/>
                        </a:lnSpc>
                        <a:defRPr/>
                      </a:pPr>
                      <a:r>
                        <a:rPr lang="en-US" sz="3600">
                          <a:solidFill>
                            <a:srgbClr val="000000"/>
                          </a:solidFill>
                          <a:latin typeface="Canva Sans"/>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29</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0161">
                <a:tc>
                  <a:txBody>
                    <a:bodyPr/>
                    <a:lstStyle/>
                    <a:p>
                      <a:pPr algn="ctr">
                        <a:lnSpc>
                          <a:spcPts val="5040"/>
                        </a:lnSpc>
                        <a:defRPr/>
                      </a:pPr>
                      <a:r>
                        <a:rPr lang="en-US" sz="3600">
                          <a:solidFill>
                            <a:srgbClr val="000000"/>
                          </a:solidFill>
                          <a:latin typeface="Canva Sans"/>
                        </a:rPr>
                        <a:t>2</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15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0161">
                <a:tc>
                  <a:txBody>
                    <a:bodyPr/>
                    <a:lstStyle/>
                    <a:p>
                      <a:pPr algn="ctr">
                        <a:lnSpc>
                          <a:spcPts val="5040"/>
                        </a:lnSpc>
                        <a:defRPr/>
                      </a:pPr>
                      <a:r>
                        <a:rPr lang="en-US" sz="3600">
                          <a:solidFill>
                            <a:srgbClr val="000000"/>
                          </a:solidFill>
                          <a:latin typeface="Canva Sans"/>
                        </a:rPr>
                        <a:t>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33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0.88</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60161">
                <a:tc>
                  <a:txBody>
                    <a:bodyPr/>
                    <a:lstStyle/>
                    <a:p>
                      <a:pPr algn="ctr">
                        <a:lnSpc>
                          <a:spcPts val="5040"/>
                        </a:lnSpc>
                        <a:defRPr/>
                      </a:pPr>
                      <a:r>
                        <a:rPr lang="en-US" sz="3600">
                          <a:solidFill>
                            <a:srgbClr val="000000"/>
                          </a:solidFill>
                          <a:latin typeface="Canva Sans"/>
                        </a:rPr>
                        <a:t>4</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28</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0161">
                <a:tc>
                  <a:txBody>
                    <a:bodyPr/>
                    <a:lstStyle/>
                    <a:p>
                      <a:pPr algn="ctr">
                        <a:lnSpc>
                          <a:spcPts val="5040"/>
                        </a:lnSpc>
                        <a:defRPr/>
                      </a:pPr>
                      <a:r>
                        <a:rPr lang="en-US" sz="3600">
                          <a:solidFill>
                            <a:srgbClr val="000000"/>
                          </a:solidFill>
                          <a:latin typeface="Canva Sans"/>
                        </a:rPr>
                        <a:t>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39</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a:solidFill>
                            <a:srgbClr val="000000"/>
                          </a:solidFill>
                          <a:latin typeface="Canva Sans"/>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10605844">
            <a:off x="164858" y="3950221"/>
            <a:ext cx="18215338" cy="6355622"/>
          </a:xfrm>
          <a:custGeom>
            <a:avLst/>
            <a:gdLst/>
            <a:ahLst/>
            <a:cxnLst/>
            <a:rect l="l" t="t" r="r" b="b"/>
            <a:pathLst>
              <a:path w="18215338" h="6355622">
                <a:moveTo>
                  <a:pt x="0" y="0"/>
                </a:moveTo>
                <a:lnTo>
                  <a:pt x="18215338" y="0"/>
                </a:lnTo>
                <a:lnTo>
                  <a:pt x="18215338" y="6355623"/>
                </a:lnTo>
                <a:lnTo>
                  <a:pt x="0" y="6355623"/>
                </a:lnTo>
                <a:lnTo>
                  <a:pt x="0" y="0"/>
                </a:lnTo>
                <a:close/>
              </a:path>
            </a:pathLst>
          </a:custGeom>
          <a:blipFill>
            <a:blip r:embed="rId3"/>
            <a:stretch>
              <a:fillRect t="-3351" r="-2942" b="-3351"/>
            </a:stretch>
          </a:blipFill>
        </p:spPr>
      </p:sp>
      <p:sp>
        <p:nvSpPr>
          <p:cNvPr id="4" name="TextBox 4"/>
          <p:cNvSpPr txBox="1"/>
          <p:nvPr/>
        </p:nvSpPr>
        <p:spPr>
          <a:xfrm>
            <a:off x="0" y="396698"/>
            <a:ext cx="7736244"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Problem</a:t>
            </a:r>
          </a:p>
        </p:txBody>
      </p:sp>
      <p:grpSp>
        <p:nvGrpSpPr>
          <p:cNvPr id="5" name="Group 5"/>
          <p:cNvGrpSpPr/>
          <p:nvPr/>
        </p:nvGrpSpPr>
        <p:grpSpPr>
          <a:xfrm>
            <a:off x="1637433" y="2177050"/>
            <a:ext cx="1445457" cy="1445457"/>
            <a:chOff x="0" y="0"/>
            <a:chExt cx="812800" cy="812800"/>
          </a:xfrm>
        </p:grpSpPr>
        <p:sp>
          <p:nvSpPr>
            <p:cNvPr id="6" name="Freeform 6"/>
            <p:cNvSpPr/>
            <p:nvPr/>
          </p:nvSpPr>
          <p:spPr>
            <a:xfrm>
              <a:off x="0" y="0"/>
              <a:ext cx="812800" cy="812800"/>
            </a:xfrm>
            <a:custGeom>
              <a:avLst/>
              <a:gdLst/>
              <a:ahLst/>
              <a:cxnLst/>
              <a:rect l="l" t="t" r="r" b="b"/>
              <a:pathLst>
                <a:path w="812800" h="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808970"/>
            </a:solidFill>
          </p:spPr>
        </p:sp>
        <p:sp>
          <p:nvSpPr>
            <p:cNvPr id="7" name="TextBox 7"/>
            <p:cNvSpPr txBox="1"/>
            <p:nvPr/>
          </p:nvSpPr>
          <p:spPr>
            <a:xfrm>
              <a:off x="0" y="-190500"/>
              <a:ext cx="812800" cy="1003300"/>
            </a:xfrm>
            <a:prstGeom prst="rect">
              <a:avLst/>
            </a:prstGeom>
          </p:spPr>
          <p:txBody>
            <a:bodyPr lIns="50800" tIns="50800" rIns="50800" bIns="50800" rtlCol="0" anchor="ctr"/>
            <a:lstStyle/>
            <a:p>
              <a:pPr algn="ctr">
                <a:lnSpc>
                  <a:spcPts val="8400"/>
                </a:lnSpc>
              </a:pPr>
              <a:r>
                <a:rPr lang="en-US" sz="6000">
                  <a:solidFill>
                    <a:srgbClr val="FFFFFF"/>
                  </a:solidFill>
                  <a:latin typeface="Bryndan Write"/>
                </a:rPr>
                <a:t>02</a:t>
              </a:r>
            </a:p>
          </p:txBody>
        </p:sp>
      </p:grpSp>
      <p:sp>
        <p:nvSpPr>
          <p:cNvPr id="8" name="Freeform 8"/>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5816244" y="7600663"/>
            <a:ext cx="749536" cy="952066"/>
          </a:xfrm>
          <a:custGeom>
            <a:avLst/>
            <a:gdLst/>
            <a:ahLst/>
            <a:cxnLst/>
            <a:rect l="l" t="t" r="r" b="b"/>
            <a:pathLst>
              <a:path w="749536" h="952066">
                <a:moveTo>
                  <a:pt x="0" y="0"/>
                </a:moveTo>
                <a:lnTo>
                  <a:pt x="749536" y="0"/>
                </a:lnTo>
                <a:lnTo>
                  <a:pt x="749536"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6321892" y="8426142"/>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3495651" y="2030083"/>
            <a:ext cx="8517613" cy="1658787"/>
          </a:xfrm>
          <a:prstGeom prst="rect">
            <a:avLst/>
          </a:prstGeom>
        </p:spPr>
        <p:txBody>
          <a:bodyPr lIns="0" tIns="0" rIns="0" bIns="0" rtlCol="0" anchor="t">
            <a:spAutoFit/>
          </a:bodyPr>
          <a:lstStyle/>
          <a:p>
            <a:pPr>
              <a:lnSpc>
                <a:spcPts val="3280"/>
              </a:lnSpc>
            </a:pPr>
            <a:r>
              <a:rPr lang="en-US" sz="2000" dirty="0">
                <a:solidFill>
                  <a:srgbClr val="000000"/>
                </a:solidFill>
                <a:latin typeface="Poppins"/>
              </a:rPr>
              <a:t>Suppose you are given a dataset containing information about students— their exam scores. Predict the probability of whether they were admitted to a university (1 for admitted, 0 for not admitted) based on exam scores.</a:t>
            </a:r>
          </a:p>
        </p:txBody>
      </p:sp>
      <p:pic>
        <p:nvPicPr>
          <p:cNvPr id="17" name="Picture 16">
            <a:extLst>
              <a:ext uri="{FF2B5EF4-FFF2-40B4-BE49-F238E27FC236}">
                <a16:creationId xmlns:a16="http://schemas.microsoft.com/office/drawing/2014/main" id="{866BC6D6-B7C9-2FCB-69F6-C914F09903DF}"/>
              </a:ext>
            </a:extLst>
          </p:cNvPr>
          <p:cNvPicPr>
            <a:picLocks noChangeAspect="1"/>
          </p:cNvPicPr>
          <p:nvPr/>
        </p:nvPicPr>
        <p:blipFill>
          <a:blip r:embed="rId10"/>
          <a:stretch>
            <a:fillRect/>
          </a:stretch>
        </p:blipFill>
        <p:spPr>
          <a:xfrm>
            <a:off x="4071519" y="4305300"/>
            <a:ext cx="10252282" cy="529253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1340438" y="2351975"/>
            <a:ext cx="1445457" cy="1445457"/>
            <a:chOff x="0" y="0"/>
            <a:chExt cx="812800" cy="812800"/>
          </a:xfrm>
        </p:grpSpPr>
        <p:sp>
          <p:nvSpPr>
            <p:cNvPr id="4" name="Freeform 4"/>
            <p:cNvSpPr/>
            <p:nvPr/>
          </p:nvSpPr>
          <p:spPr>
            <a:xfrm>
              <a:off x="0" y="0"/>
              <a:ext cx="812800" cy="812800"/>
            </a:xfrm>
            <a:custGeom>
              <a:avLst/>
              <a:gdLst/>
              <a:ahLst/>
              <a:cxnLst/>
              <a:rect l="l" t="t" r="r" b="b"/>
              <a:pathLst>
                <a:path w="812800" h="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808970"/>
            </a:solidFill>
          </p:spPr>
        </p:sp>
        <p:sp>
          <p:nvSpPr>
            <p:cNvPr id="5" name="TextBox 5"/>
            <p:cNvSpPr txBox="1"/>
            <p:nvPr/>
          </p:nvSpPr>
          <p:spPr>
            <a:xfrm>
              <a:off x="0" y="-190500"/>
              <a:ext cx="812800" cy="1003300"/>
            </a:xfrm>
            <a:prstGeom prst="rect">
              <a:avLst/>
            </a:prstGeom>
          </p:spPr>
          <p:txBody>
            <a:bodyPr lIns="50800" tIns="50800" rIns="50800" bIns="50800" rtlCol="0" anchor="ctr"/>
            <a:lstStyle/>
            <a:p>
              <a:pPr algn="ctr">
                <a:lnSpc>
                  <a:spcPts val="8400"/>
                </a:lnSpc>
              </a:pPr>
              <a:r>
                <a:rPr lang="en-US" sz="6000">
                  <a:solidFill>
                    <a:srgbClr val="FFFFFF"/>
                  </a:solidFill>
                  <a:latin typeface="Bryndan Write"/>
                </a:rPr>
                <a:t>01</a:t>
              </a:r>
            </a:p>
          </p:txBody>
        </p:sp>
      </p:grpSp>
      <p:grpSp>
        <p:nvGrpSpPr>
          <p:cNvPr id="6" name="Group 6"/>
          <p:cNvGrpSpPr/>
          <p:nvPr/>
        </p:nvGrpSpPr>
        <p:grpSpPr>
          <a:xfrm>
            <a:off x="1340438" y="6155206"/>
            <a:ext cx="1445457" cy="1445457"/>
            <a:chOff x="0" y="0"/>
            <a:chExt cx="812800" cy="812800"/>
          </a:xfrm>
        </p:grpSpPr>
        <p:sp>
          <p:nvSpPr>
            <p:cNvPr id="7" name="Freeform 7"/>
            <p:cNvSpPr/>
            <p:nvPr/>
          </p:nvSpPr>
          <p:spPr>
            <a:xfrm>
              <a:off x="0" y="0"/>
              <a:ext cx="812800" cy="812800"/>
            </a:xfrm>
            <a:custGeom>
              <a:avLst/>
              <a:gdLst/>
              <a:ahLst/>
              <a:cxnLst/>
              <a:rect l="l" t="t" r="r" b="b"/>
              <a:pathLst>
                <a:path w="812800" h="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A2AB91"/>
            </a:solidFill>
          </p:spPr>
        </p:sp>
        <p:sp>
          <p:nvSpPr>
            <p:cNvPr id="8" name="TextBox 8"/>
            <p:cNvSpPr txBox="1"/>
            <p:nvPr/>
          </p:nvSpPr>
          <p:spPr>
            <a:xfrm>
              <a:off x="0" y="-190500"/>
              <a:ext cx="812800" cy="1003300"/>
            </a:xfrm>
            <a:prstGeom prst="rect">
              <a:avLst/>
            </a:prstGeom>
          </p:spPr>
          <p:txBody>
            <a:bodyPr lIns="50800" tIns="50800" rIns="50800" bIns="50800" rtlCol="0" anchor="ctr"/>
            <a:lstStyle/>
            <a:p>
              <a:pPr algn="ctr">
                <a:lnSpc>
                  <a:spcPts val="8400"/>
                </a:lnSpc>
              </a:pPr>
              <a:r>
                <a:rPr lang="en-US" sz="6000">
                  <a:solidFill>
                    <a:srgbClr val="FFFFFF"/>
                  </a:solidFill>
                  <a:latin typeface="Bryndan Write"/>
                </a:rPr>
                <a:t>02</a:t>
              </a:r>
            </a:p>
          </p:txBody>
        </p:sp>
      </p:grpSp>
      <p:grpSp>
        <p:nvGrpSpPr>
          <p:cNvPr id="9" name="Group 9"/>
          <p:cNvGrpSpPr/>
          <p:nvPr/>
        </p:nvGrpSpPr>
        <p:grpSpPr>
          <a:xfrm>
            <a:off x="10153910" y="1591771"/>
            <a:ext cx="6867519" cy="6722458"/>
            <a:chOff x="0" y="0"/>
            <a:chExt cx="1689752" cy="1654060"/>
          </a:xfrm>
        </p:grpSpPr>
        <p:sp>
          <p:nvSpPr>
            <p:cNvPr id="10" name="Freeform 10"/>
            <p:cNvSpPr/>
            <p:nvPr/>
          </p:nvSpPr>
          <p:spPr>
            <a:xfrm>
              <a:off x="0" y="0"/>
              <a:ext cx="1689752" cy="1654060"/>
            </a:xfrm>
            <a:custGeom>
              <a:avLst/>
              <a:gdLst/>
              <a:ahLst/>
              <a:cxnLst/>
              <a:rect l="l" t="t" r="r" b="b"/>
              <a:pathLst>
                <a:path w="1689752" h="1654060">
                  <a:moveTo>
                    <a:pt x="0" y="0"/>
                  </a:moveTo>
                  <a:lnTo>
                    <a:pt x="1689752" y="0"/>
                  </a:lnTo>
                  <a:lnTo>
                    <a:pt x="1689752" y="1654060"/>
                  </a:lnTo>
                  <a:lnTo>
                    <a:pt x="0" y="1654060"/>
                  </a:lnTo>
                  <a:close/>
                </a:path>
              </a:pathLst>
            </a:custGeom>
            <a:solidFill>
              <a:srgbClr val="000000">
                <a:alpha val="0"/>
              </a:srgbClr>
            </a:solidFill>
            <a:ln w="19050" cap="sq">
              <a:solidFill>
                <a:srgbClr val="F1E9E3"/>
              </a:solidFill>
              <a:prstDash val="solid"/>
              <a:miter/>
            </a:ln>
          </p:spPr>
        </p:sp>
        <p:sp>
          <p:nvSpPr>
            <p:cNvPr id="11" name="TextBox 11"/>
            <p:cNvSpPr txBox="1"/>
            <p:nvPr/>
          </p:nvSpPr>
          <p:spPr>
            <a:xfrm>
              <a:off x="0" y="-38100"/>
              <a:ext cx="1689752" cy="1692160"/>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9525956" y="1812871"/>
            <a:ext cx="7495473" cy="5787792"/>
            <a:chOff x="0" y="0"/>
            <a:chExt cx="9993964" cy="7717056"/>
          </a:xfrm>
        </p:grpSpPr>
        <p:pic>
          <p:nvPicPr>
            <p:cNvPr id="13" name="Picture 13"/>
            <p:cNvPicPr>
              <a:picLocks noChangeAspect="1"/>
            </p:cNvPicPr>
            <p:nvPr/>
          </p:nvPicPr>
          <p:blipFill>
            <a:blip r:embed="rId3"/>
            <a:srcRect l="5609" t="794" r="5609"/>
            <a:stretch>
              <a:fillRect/>
            </a:stretch>
          </p:blipFill>
          <p:spPr>
            <a:xfrm>
              <a:off x="0" y="0"/>
              <a:ext cx="9993964" cy="7717056"/>
            </a:xfrm>
            <a:prstGeom prst="rect">
              <a:avLst/>
            </a:prstGeom>
          </p:spPr>
        </p:pic>
      </p:grpSp>
      <p:sp>
        <p:nvSpPr>
          <p:cNvPr id="14" name="Freeform 14"/>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5816244" y="7600663"/>
            <a:ext cx="749536" cy="952066"/>
          </a:xfrm>
          <a:custGeom>
            <a:avLst/>
            <a:gdLst/>
            <a:ahLst/>
            <a:cxnLst/>
            <a:rect l="l" t="t" r="r" b="b"/>
            <a:pathLst>
              <a:path w="749536" h="952066">
                <a:moveTo>
                  <a:pt x="0" y="0"/>
                </a:moveTo>
                <a:lnTo>
                  <a:pt x="749536" y="0"/>
                </a:lnTo>
                <a:lnTo>
                  <a:pt x="749536"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6321892" y="8426142"/>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8751793" y="0"/>
            <a:ext cx="1916251" cy="1334408"/>
          </a:xfrm>
          <a:custGeom>
            <a:avLst/>
            <a:gdLst/>
            <a:ahLst/>
            <a:cxnLst/>
            <a:rect l="l" t="t" r="r" b="b"/>
            <a:pathLst>
              <a:path w="1916251" h="1334408">
                <a:moveTo>
                  <a:pt x="0" y="0"/>
                </a:moveTo>
                <a:lnTo>
                  <a:pt x="1916251" y="0"/>
                </a:lnTo>
                <a:lnTo>
                  <a:pt x="1916251" y="1334408"/>
                </a:lnTo>
                <a:lnTo>
                  <a:pt x="0" y="13344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2976873" y="1359805"/>
            <a:ext cx="6358105" cy="3783695"/>
          </a:xfrm>
          <a:prstGeom prst="rect">
            <a:avLst/>
          </a:prstGeom>
        </p:spPr>
        <p:txBody>
          <a:bodyPr lIns="0" tIns="0" rIns="0" bIns="0" rtlCol="0" anchor="t">
            <a:spAutoFit/>
          </a:bodyPr>
          <a:lstStyle/>
          <a:p>
            <a:pPr>
              <a:lnSpc>
                <a:spcPts val="3408"/>
              </a:lnSpc>
            </a:pPr>
            <a:r>
              <a:rPr lang="en-US" sz="2078" dirty="0">
                <a:solidFill>
                  <a:srgbClr val="000000"/>
                </a:solidFill>
                <a:latin typeface="Poppins"/>
              </a:rPr>
              <a:t>Logistic regression is a classification algorithm. It is used to predict a binary outcome based on a set of independent variables. A binary outcome is one where there are only two possible scenarios—either the event happens (1) or it does not happen (0). Independent variables are those variables or factors which may influence the outcome (or dependent variable).</a:t>
            </a:r>
          </a:p>
        </p:txBody>
      </p:sp>
      <p:sp>
        <p:nvSpPr>
          <p:cNvPr id="19" name="TextBox 19"/>
          <p:cNvSpPr txBox="1"/>
          <p:nvPr/>
        </p:nvSpPr>
        <p:spPr>
          <a:xfrm>
            <a:off x="3031752" y="6002129"/>
            <a:ext cx="6303226" cy="2074567"/>
          </a:xfrm>
          <a:prstGeom prst="rect">
            <a:avLst/>
          </a:prstGeom>
        </p:spPr>
        <p:txBody>
          <a:bodyPr lIns="0" tIns="0" rIns="0" bIns="0" rtlCol="0" anchor="t">
            <a:spAutoFit/>
          </a:bodyPr>
          <a:lstStyle/>
          <a:p>
            <a:pPr>
              <a:lnSpc>
                <a:spcPts val="3378"/>
              </a:lnSpc>
            </a:pPr>
            <a:r>
              <a:rPr lang="en-US" sz="2060" dirty="0">
                <a:solidFill>
                  <a:srgbClr val="000000"/>
                </a:solidFill>
                <a:latin typeface="Poppins"/>
              </a:rPr>
              <a:t>It is used to describe data and to explain the relationship between one dependent binary variable and one or more nominal, ordinal, interval or ratio-level independent variables.</a:t>
            </a:r>
          </a:p>
          <a:p>
            <a:pPr>
              <a:lnSpc>
                <a:spcPts val="3378"/>
              </a:lnSpc>
            </a:pPr>
            <a:endParaRPr lang="en-US" sz="2060" dirty="0">
              <a:solidFill>
                <a:srgbClr val="000000"/>
              </a:solidFill>
              <a:latin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pic>
        <p:nvPicPr>
          <p:cNvPr id="11" name="Picture 10">
            <a:extLst>
              <a:ext uri="{FF2B5EF4-FFF2-40B4-BE49-F238E27FC236}">
                <a16:creationId xmlns:a16="http://schemas.microsoft.com/office/drawing/2014/main" id="{1E29AEF4-690A-1F05-09DE-FDB11363FFF0}"/>
              </a:ext>
            </a:extLst>
          </p:cNvPr>
          <p:cNvPicPr>
            <a:picLocks noChangeAspect="1"/>
          </p:cNvPicPr>
          <p:nvPr/>
        </p:nvPicPr>
        <p:blipFill>
          <a:blip r:embed="rId10"/>
          <a:stretch>
            <a:fillRect/>
          </a:stretch>
        </p:blipFill>
        <p:spPr>
          <a:xfrm>
            <a:off x="1039978" y="2653715"/>
            <a:ext cx="6437388" cy="5717014"/>
          </a:xfrm>
          <a:prstGeom prst="rect">
            <a:avLst/>
          </a:prstGeom>
        </p:spPr>
      </p:pic>
      <p:pic>
        <p:nvPicPr>
          <p:cNvPr id="13" name="Picture 12">
            <a:extLst>
              <a:ext uri="{FF2B5EF4-FFF2-40B4-BE49-F238E27FC236}">
                <a16:creationId xmlns:a16="http://schemas.microsoft.com/office/drawing/2014/main" id="{63653F11-C1CB-7A2C-B987-A393014079B0}"/>
              </a:ext>
            </a:extLst>
          </p:cNvPr>
          <p:cNvPicPr>
            <a:picLocks noChangeAspect="1"/>
          </p:cNvPicPr>
          <p:nvPr/>
        </p:nvPicPr>
        <p:blipFill>
          <a:blip r:embed="rId11"/>
          <a:stretch>
            <a:fillRect/>
          </a:stretch>
        </p:blipFill>
        <p:spPr>
          <a:xfrm>
            <a:off x="8678390" y="2213686"/>
            <a:ext cx="6651705" cy="65970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pic>
        <p:nvPicPr>
          <p:cNvPr id="10" name="Picture 9">
            <a:extLst>
              <a:ext uri="{FF2B5EF4-FFF2-40B4-BE49-F238E27FC236}">
                <a16:creationId xmlns:a16="http://schemas.microsoft.com/office/drawing/2014/main" id="{6EBB2681-6FAF-FC84-935F-0227B50BF4D8}"/>
              </a:ext>
            </a:extLst>
          </p:cNvPr>
          <p:cNvPicPr>
            <a:picLocks noChangeAspect="1"/>
          </p:cNvPicPr>
          <p:nvPr/>
        </p:nvPicPr>
        <p:blipFill>
          <a:blip r:embed="rId10"/>
          <a:stretch>
            <a:fillRect/>
          </a:stretch>
        </p:blipFill>
        <p:spPr>
          <a:xfrm>
            <a:off x="1391268" y="3002569"/>
            <a:ext cx="6533531" cy="5782871"/>
          </a:xfrm>
          <a:prstGeom prst="rect">
            <a:avLst/>
          </a:prstGeom>
        </p:spPr>
      </p:pic>
      <p:pic>
        <p:nvPicPr>
          <p:cNvPr id="12" name="Picture 11">
            <a:extLst>
              <a:ext uri="{FF2B5EF4-FFF2-40B4-BE49-F238E27FC236}">
                <a16:creationId xmlns:a16="http://schemas.microsoft.com/office/drawing/2014/main" id="{A38D9F5E-08CF-3158-A293-E1F64B7A0F97}"/>
              </a:ext>
            </a:extLst>
          </p:cNvPr>
          <p:cNvPicPr>
            <a:picLocks noChangeAspect="1"/>
          </p:cNvPicPr>
          <p:nvPr/>
        </p:nvPicPr>
        <p:blipFill>
          <a:blip r:embed="rId11"/>
          <a:stretch>
            <a:fillRect/>
          </a:stretch>
        </p:blipFill>
        <p:spPr>
          <a:xfrm>
            <a:off x="9103148" y="2637865"/>
            <a:ext cx="6943812" cy="65122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pic>
        <p:nvPicPr>
          <p:cNvPr id="16" name="Picture 15">
            <a:extLst>
              <a:ext uri="{FF2B5EF4-FFF2-40B4-BE49-F238E27FC236}">
                <a16:creationId xmlns:a16="http://schemas.microsoft.com/office/drawing/2014/main" id="{5897A5B2-2AD3-A34D-3502-6E654DD7535C}"/>
              </a:ext>
            </a:extLst>
          </p:cNvPr>
          <p:cNvPicPr>
            <a:picLocks noChangeAspect="1"/>
          </p:cNvPicPr>
          <p:nvPr/>
        </p:nvPicPr>
        <p:blipFill>
          <a:blip r:embed="rId10"/>
          <a:stretch>
            <a:fillRect/>
          </a:stretch>
        </p:blipFill>
        <p:spPr>
          <a:xfrm>
            <a:off x="1066800" y="2933700"/>
            <a:ext cx="7103799" cy="5618990"/>
          </a:xfrm>
          <a:prstGeom prst="rect">
            <a:avLst/>
          </a:prstGeom>
        </p:spPr>
      </p:pic>
      <p:pic>
        <p:nvPicPr>
          <p:cNvPr id="18" name="Picture 17">
            <a:extLst>
              <a:ext uri="{FF2B5EF4-FFF2-40B4-BE49-F238E27FC236}">
                <a16:creationId xmlns:a16="http://schemas.microsoft.com/office/drawing/2014/main" id="{858BB49B-86EE-3674-4C0A-11050901B43C}"/>
              </a:ext>
            </a:extLst>
          </p:cNvPr>
          <p:cNvPicPr>
            <a:picLocks noChangeAspect="1"/>
          </p:cNvPicPr>
          <p:nvPr/>
        </p:nvPicPr>
        <p:blipFill>
          <a:blip r:embed="rId11"/>
          <a:stretch>
            <a:fillRect/>
          </a:stretch>
        </p:blipFill>
        <p:spPr>
          <a:xfrm>
            <a:off x="8981261" y="2250193"/>
            <a:ext cx="7103799" cy="7171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pic>
        <p:nvPicPr>
          <p:cNvPr id="10" name="Picture 9">
            <a:extLst>
              <a:ext uri="{FF2B5EF4-FFF2-40B4-BE49-F238E27FC236}">
                <a16:creationId xmlns:a16="http://schemas.microsoft.com/office/drawing/2014/main" id="{5F434A92-F4B2-C7A3-336C-60EBC8B35499}"/>
              </a:ext>
            </a:extLst>
          </p:cNvPr>
          <p:cNvPicPr>
            <a:picLocks noChangeAspect="1"/>
          </p:cNvPicPr>
          <p:nvPr/>
        </p:nvPicPr>
        <p:blipFill>
          <a:blip r:embed="rId10"/>
          <a:stretch>
            <a:fillRect/>
          </a:stretch>
        </p:blipFill>
        <p:spPr>
          <a:xfrm>
            <a:off x="1295400" y="2849100"/>
            <a:ext cx="6517862" cy="5570582"/>
          </a:xfrm>
          <a:prstGeom prst="rect">
            <a:avLst/>
          </a:prstGeom>
        </p:spPr>
      </p:pic>
      <p:pic>
        <p:nvPicPr>
          <p:cNvPr id="13" name="Picture 12">
            <a:extLst>
              <a:ext uri="{FF2B5EF4-FFF2-40B4-BE49-F238E27FC236}">
                <a16:creationId xmlns:a16="http://schemas.microsoft.com/office/drawing/2014/main" id="{31F6ECD2-FF3A-B0F8-60EF-C1BF264EF9B6}"/>
              </a:ext>
            </a:extLst>
          </p:cNvPr>
          <p:cNvPicPr>
            <a:picLocks noChangeAspect="1"/>
          </p:cNvPicPr>
          <p:nvPr/>
        </p:nvPicPr>
        <p:blipFill>
          <a:blip r:embed="rId11"/>
          <a:stretch>
            <a:fillRect/>
          </a:stretch>
        </p:blipFill>
        <p:spPr>
          <a:xfrm>
            <a:off x="9127670" y="2428593"/>
            <a:ext cx="6327862" cy="6411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pic>
        <p:nvPicPr>
          <p:cNvPr id="10" name="Picture 9">
            <a:extLst>
              <a:ext uri="{FF2B5EF4-FFF2-40B4-BE49-F238E27FC236}">
                <a16:creationId xmlns:a16="http://schemas.microsoft.com/office/drawing/2014/main" id="{CBA22266-0238-A8C1-25AA-F5ACDD0EB7E8}"/>
              </a:ext>
            </a:extLst>
          </p:cNvPr>
          <p:cNvPicPr>
            <a:picLocks noChangeAspect="1"/>
          </p:cNvPicPr>
          <p:nvPr/>
        </p:nvPicPr>
        <p:blipFill>
          <a:blip r:embed="rId10"/>
          <a:stretch>
            <a:fillRect/>
          </a:stretch>
        </p:blipFill>
        <p:spPr>
          <a:xfrm>
            <a:off x="785293" y="2959352"/>
            <a:ext cx="6724730" cy="5354876"/>
          </a:xfrm>
          <a:prstGeom prst="rect">
            <a:avLst/>
          </a:prstGeom>
        </p:spPr>
      </p:pic>
      <p:pic>
        <p:nvPicPr>
          <p:cNvPr id="12" name="Picture 11">
            <a:extLst>
              <a:ext uri="{FF2B5EF4-FFF2-40B4-BE49-F238E27FC236}">
                <a16:creationId xmlns:a16="http://schemas.microsoft.com/office/drawing/2014/main" id="{023D871D-F193-3F6A-343B-C6ADEC50D735}"/>
              </a:ext>
            </a:extLst>
          </p:cNvPr>
          <p:cNvPicPr>
            <a:picLocks noChangeAspect="1"/>
          </p:cNvPicPr>
          <p:nvPr/>
        </p:nvPicPr>
        <p:blipFill>
          <a:blip r:embed="rId11"/>
          <a:stretch>
            <a:fillRect/>
          </a:stretch>
        </p:blipFill>
        <p:spPr>
          <a:xfrm>
            <a:off x="8628282" y="2192147"/>
            <a:ext cx="7170009" cy="73030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562233" y="138901"/>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8" name="Table 8"/>
          <p:cNvGraphicFramePr>
            <a:graphicFrameLocks noGrp="1"/>
          </p:cNvGraphicFramePr>
          <p:nvPr>
            <p:extLst>
              <p:ext uri="{D42A27DB-BD31-4B8C-83A1-F6EECF244321}">
                <p14:modId xmlns:p14="http://schemas.microsoft.com/office/powerpoint/2010/main" val="1063532995"/>
              </p:ext>
            </p:extLst>
          </p:nvPr>
        </p:nvGraphicFramePr>
        <p:xfrm>
          <a:off x="1771348" y="1666875"/>
          <a:ext cx="13807640" cy="8124826"/>
        </p:xfrm>
        <a:graphic>
          <a:graphicData uri="http://schemas.openxmlformats.org/drawingml/2006/table">
            <a:tbl>
              <a:tblPr/>
              <a:tblGrid>
                <a:gridCol w="3451910">
                  <a:extLst>
                    <a:ext uri="{9D8B030D-6E8A-4147-A177-3AD203B41FA5}">
                      <a16:colId xmlns:a16="http://schemas.microsoft.com/office/drawing/2014/main" val="20000"/>
                    </a:ext>
                  </a:extLst>
                </a:gridCol>
                <a:gridCol w="3451910">
                  <a:extLst>
                    <a:ext uri="{9D8B030D-6E8A-4147-A177-3AD203B41FA5}">
                      <a16:colId xmlns:a16="http://schemas.microsoft.com/office/drawing/2014/main" val="20001"/>
                    </a:ext>
                  </a:extLst>
                </a:gridCol>
                <a:gridCol w="3451910">
                  <a:extLst>
                    <a:ext uri="{9D8B030D-6E8A-4147-A177-3AD203B41FA5}">
                      <a16:colId xmlns:a16="http://schemas.microsoft.com/office/drawing/2014/main" val="20002"/>
                    </a:ext>
                  </a:extLst>
                </a:gridCol>
                <a:gridCol w="3451910">
                  <a:extLst>
                    <a:ext uri="{9D8B030D-6E8A-4147-A177-3AD203B41FA5}">
                      <a16:colId xmlns:a16="http://schemas.microsoft.com/office/drawing/2014/main" val="20003"/>
                    </a:ext>
                  </a:extLst>
                </a:gridCol>
              </a:tblGrid>
              <a:tr h="1601571">
                <a:tc>
                  <a:txBody>
                    <a:bodyPr/>
                    <a:lstStyle/>
                    <a:p>
                      <a:pPr algn="l">
                        <a:lnSpc>
                          <a:spcPts val="2519"/>
                        </a:lnSpc>
                        <a:defRPr/>
                      </a:pPr>
                      <a:endParaRPr lang="en-US" sz="1100"/>
                    </a:p>
                    <a:p>
                      <a:pPr>
                        <a:lnSpc>
                          <a:spcPts val="2519"/>
                        </a:lnSpc>
                      </a:pPr>
                      <a:r>
                        <a:rPr lang="en-US" sz="1799">
                          <a:solidFill>
                            <a:srgbClr val="000000"/>
                          </a:solidFill>
                          <a:latin typeface="Hussar Bold"/>
                        </a:rPr>
                        <a:t>  Exam</a:t>
                      </a:r>
                    </a:p>
                    <a:p>
                      <a:pPr>
                        <a:lnSpc>
                          <a:spcPts val="2519"/>
                        </a:lnSpc>
                      </a:pPr>
                      <a:r>
                        <a:rPr lang="en-US" sz="1799">
                          <a:solidFill>
                            <a:srgbClr val="000000"/>
                          </a:solidFill>
                          <a:latin typeface="Hussar Bold"/>
                        </a:rPr>
                        <a:t>  score 1</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p>
                      <a:pPr>
                        <a:lnSpc>
                          <a:spcPts val="2519"/>
                        </a:lnSpc>
                      </a:pPr>
                      <a:r>
                        <a:rPr lang="en-US" sz="1799">
                          <a:solidFill>
                            <a:srgbClr val="000000"/>
                          </a:solidFill>
                          <a:latin typeface="Hussar Bold"/>
                        </a:rPr>
                        <a:t>  Exam</a:t>
                      </a:r>
                    </a:p>
                    <a:p>
                      <a:pPr>
                        <a:lnSpc>
                          <a:spcPts val="2519"/>
                        </a:lnSpc>
                      </a:pPr>
                      <a:r>
                        <a:rPr lang="en-US" sz="1799">
                          <a:solidFill>
                            <a:srgbClr val="000000"/>
                          </a:solidFill>
                          <a:latin typeface="Hussar Bold"/>
                        </a:rPr>
                        <a:t>  score 2 </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p>
                      <a:pPr>
                        <a:lnSpc>
                          <a:spcPts val="2519"/>
                        </a:lnSpc>
                      </a:pPr>
                      <a:r>
                        <a:rPr lang="en-US" sz="1799">
                          <a:solidFill>
                            <a:srgbClr val="000000"/>
                          </a:solidFill>
                          <a:latin typeface="Hussar Bold"/>
                        </a:rPr>
                        <a:t>  Probabilty</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p>
                      <a:pPr>
                        <a:lnSpc>
                          <a:spcPts val="2519"/>
                        </a:lnSpc>
                      </a:pPr>
                      <a:r>
                        <a:rPr lang="en-US" sz="1799">
                          <a:solidFill>
                            <a:srgbClr val="000000"/>
                          </a:solidFill>
                          <a:latin typeface="Hussar Bold"/>
                        </a:rPr>
                        <a:t>  Admitted</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04651">
                <a:tc>
                  <a:txBody>
                    <a:bodyPr/>
                    <a:lstStyle/>
                    <a:p>
                      <a:pPr algn="l">
                        <a:lnSpc>
                          <a:spcPts val="2519"/>
                        </a:lnSpc>
                        <a:defRPr/>
                      </a:pPr>
                      <a:endParaRPr lang="en-US" sz="1100"/>
                    </a:p>
                    <a:p>
                      <a:pPr>
                        <a:lnSpc>
                          <a:spcPts val="2519"/>
                        </a:lnSpc>
                      </a:pPr>
                      <a:r>
                        <a:rPr lang="en-US" sz="1799">
                          <a:solidFill>
                            <a:srgbClr val="000000"/>
                          </a:solidFill>
                          <a:latin typeface="Hussar Bold"/>
                        </a:rPr>
                        <a:t>  65</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p>
                      <a:pPr>
                        <a:lnSpc>
                          <a:spcPts val="2519"/>
                        </a:lnSpc>
                      </a:pPr>
                      <a:r>
                        <a:rPr lang="en-US" sz="1799">
                          <a:solidFill>
                            <a:srgbClr val="000000"/>
                          </a:solidFill>
                          <a:latin typeface="Hussar Bold"/>
                        </a:rPr>
                        <a:t>  75</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400" dirty="0"/>
                    </a:p>
                    <a:p>
                      <a:pPr>
                        <a:lnSpc>
                          <a:spcPts val="2519"/>
                        </a:lnSpc>
                      </a:pPr>
                      <a:r>
                        <a:rPr lang="en-US" sz="2000" dirty="0">
                          <a:solidFill>
                            <a:srgbClr val="000000"/>
                          </a:solidFill>
                          <a:latin typeface="Hussar Bold"/>
                        </a:rPr>
                        <a:t>    </a:t>
                      </a:r>
                      <a:r>
                        <a:rPr lang="en-PH" sz="2400" b="1" kern="1200" dirty="0">
                          <a:solidFill>
                            <a:schemeClr val="tx1"/>
                          </a:solidFill>
                          <a:effectLst/>
                          <a:latin typeface="+mn-lt"/>
                          <a:ea typeface="+mn-ea"/>
                          <a:cs typeface="+mn-cs"/>
                        </a:rPr>
                        <a:t> </a:t>
                      </a:r>
                      <a:r>
                        <a:rPr lang="en-US" sz="2400" b="1" kern="1200" dirty="0">
                          <a:solidFill>
                            <a:schemeClr val="tx1"/>
                          </a:solidFill>
                          <a:effectLst/>
                          <a:latin typeface="+mn-lt"/>
                          <a:ea typeface="+mn-ea"/>
                          <a:cs typeface="+mn-cs"/>
                        </a:rPr>
                        <a:t>0.9999898579232</a:t>
                      </a:r>
                      <a:endParaRPr lang="en-US" sz="2000" dirty="0">
                        <a:solidFill>
                          <a:srgbClr val="000000"/>
                        </a:solidFill>
                        <a:latin typeface="Hussar Bold"/>
                      </a:endParaRPr>
                    </a:p>
                    <a:p>
                      <a:pPr>
                        <a:lnSpc>
                          <a:spcPts val="2519"/>
                        </a:lnSpc>
                      </a:pPr>
                      <a:r>
                        <a:rPr lang="en-US" sz="2000" dirty="0">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p>
                      <a:pPr>
                        <a:lnSpc>
                          <a:spcPts val="2519"/>
                        </a:lnSpc>
                      </a:pPr>
                      <a:r>
                        <a:rPr lang="en-US" sz="1799">
                          <a:solidFill>
                            <a:srgbClr val="000000"/>
                          </a:solidFill>
                          <a:latin typeface="Hussar Bold"/>
                        </a:rPr>
                        <a:t>  1</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04651">
                <a:tc>
                  <a:txBody>
                    <a:bodyPr/>
                    <a:lstStyle/>
                    <a:p>
                      <a:pPr algn="l">
                        <a:lnSpc>
                          <a:spcPts val="2519"/>
                        </a:lnSpc>
                        <a:defRPr/>
                      </a:pPr>
                      <a:endParaRPr lang="en-US" sz="1100"/>
                    </a:p>
                    <a:p>
                      <a:pPr>
                        <a:lnSpc>
                          <a:spcPts val="2519"/>
                        </a:lnSpc>
                      </a:pPr>
                      <a:r>
                        <a:rPr lang="en-US" sz="1799">
                          <a:solidFill>
                            <a:srgbClr val="000000"/>
                          </a:solidFill>
                          <a:latin typeface="Hussar Bold"/>
                        </a:rPr>
                        <a:t>  80</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p>
                      <a:pPr>
                        <a:lnSpc>
                          <a:spcPts val="2519"/>
                        </a:lnSpc>
                      </a:pPr>
                      <a:r>
                        <a:rPr lang="en-US" sz="1799">
                          <a:solidFill>
                            <a:srgbClr val="000000"/>
                          </a:solidFill>
                          <a:latin typeface="Hussar Bold"/>
                        </a:rPr>
                        <a:t>  80</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400" dirty="0"/>
                    </a:p>
                    <a:p>
                      <a:pPr marL="0" marR="0" lvl="0" indent="0" algn="l" defTabSz="914400" rtl="0" eaLnBrk="1" fontAlgn="auto" latinLnBrk="0" hangingPunct="1">
                        <a:lnSpc>
                          <a:spcPts val="2519"/>
                        </a:lnSpc>
                        <a:spcBef>
                          <a:spcPts val="0"/>
                        </a:spcBef>
                        <a:spcAft>
                          <a:spcPts val="0"/>
                        </a:spcAft>
                        <a:buClrTx/>
                        <a:buSzTx/>
                        <a:buFontTx/>
                        <a:buNone/>
                        <a:tabLst/>
                        <a:defRPr/>
                      </a:pPr>
                      <a:r>
                        <a:rPr lang="en-US" sz="2000" dirty="0">
                          <a:solidFill>
                            <a:srgbClr val="000000"/>
                          </a:solidFill>
                          <a:latin typeface="Hussar Bold"/>
                        </a:rPr>
                        <a:t>  </a:t>
                      </a:r>
                      <a:r>
                        <a:rPr lang="en-US" sz="2400" b="1" kern="1200" dirty="0">
                          <a:solidFill>
                            <a:schemeClr val="tx1"/>
                          </a:solidFill>
                          <a:effectLst/>
                          <a:latin typeface="+mn-lt"/>
                          <a:ea typeface="+mn-ea"/>
                          <a:cs typeface="+mn-cs"/>
                        </a:rPr>
                        <a:t>0.9999991672640</a:t>
                      </a:r>
                    </a:p>
                    <a:p>
                      <a:pPr>
                        <a:lnSpc>
                          <a:spcPts val="2519"/>
                        </a:lnSpc>
                      </a:pPr>
                      <a:r>
                        <a:rPr lang="en-US" sz="2000" dirty="0">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p>
                      <a:pPr>
                        <a:lnSpc>
                          <a:spcPts val="2519"/>
                        </a:lnSpc>
                      </a:pPr>
                      <a:r>
                        <a:rPr lang="en-US" sz="1799">
                          <a:solidFill>
                            <a:srgbClr val="000000"/>
                          </a:solidFill>
                          <a:latin typeface="Hussar Bold"/>
                        </a:rPr>
                        <a:t>  1</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04651">
                <a:tc>
                  <a:txBody>
                    <a:bodyPr/>
                    <a:lstStyle/>
                    <a:p>
                      <a:pPr algn="l">
                        <a:lnSpc>
                          <a:spcPts val="2519"/>
                        </a:lnSpc>
                        <a:defRPr/>
                      </a:pPr>
                      <a:endParaRPr lang="en-US" sz="1100"/>
                    </a:p>
                    <a:p>
                      <a:pPr>
                        <a:lnSpc>
                          <a:spcPts val="2519"/>
                        </a:lnSpc>
                      </a:pPr>
                      <a:r>
                        <a:rPr lang="en-US" sz="1799">
                          <a:solidFill>
                            <a:srgbClr val="000000"/>
                          </a:solidFill>
                          <a:latin typeface="Hussar Bold"/>
                        </a:rPr>
                        <a:t>  55</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p>
                      <a:pPr>
                        <a:lnSpc>
                          <a:spcPts val="2519"/>
                        </a:lnSpc>
                      </a:pPr>
                      <a:r>
                        <a:rPr lang="en-US" sz="1799">
                          <a:solidFill>
                            <a:srgbClr val="000000"/>
                          </a:solidFill>
                          <a:latin typeface="Hussar Bold"/>
                        </a:rPr>
                        <a:t>  60</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400" dirty="0"/>
                    </a:p>
                    <a:p>
                      <a:pPr>
                        <a:lnSpc>
                          <a:spcPts val="2519"/>
                        </a:lnSpc>
                      </a:pPr>
                      <a:r>
                        <a:rPr lang="en-US" sz="2000" dirty="0">
                          <a:solidFill>
                            <a:srgbClr val="000000"/>
                          </a:solidFill>
                          <a:latin typeface="Hussar Bold"/>
                        </a:rPr>
                        <a:t>  </a:t>
                      </a:r>
                      <a:r>
                        <a:rPr lang="en-PH" sz="2400" b="1" kern="1200" dirty="0">
                          <a:solidFill>
                            <a:schemeClr val="tx1"/>
                          </a:solidFill>
                          <a:effectLst/>
                          <a:latin typeface="+mn-lt"/>
                          <a:ea typeface="+mn-ea"/>
                          <a:cs typeface="+mn-cs"/>
                        </a:rPr>
                        <a:t> </a:t>
                      </a:r>
                      <a:r>
                        <a:rPr lang="en-US" sz="2400" b="1" kern="1200" dirty="0">
                          <a:solidFill>
                            <a:schemeClr val="tx1"/>
                          </a:solidFill>
                          <a:effectLst/>
                          <a:latin typeface="+mn-lt"/>
                          <a:ea typeface="+mn-ea"/>
                          <a:cs typeface="+mn-cs"/>
                        </a:rPr>
                        <a:t>0.9994467915754</a:t>
                      </a:r>
                      <a:r>
                        <a:rPr lang="en-US" sz="2000" dirty="0">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dirty="0"/>
                    </a:p>
                    <a:p>
                      <a:pPr>
                        <a:lnSpc>
                          <a:spcPts val="2519"/>
                        </a:lnSpc>
                      </a:pPr>
                      <a:r>
                        <a:rPr lang="en-US" sz="1799" dirty="0">
                          <a:solidFill>
                            <a:srgbClr val="000000"/>
                          </a:solidFill>
                          <a:latin typeface="Hussar Bold"/>
                        </a:rPr>
                        <a:t>  1</a:t>
                      </a:r>
                    </a:p>
                    <a:p>
                      <a:pPr>
                        <a:lnSpc>
                          <a:spcPts val="2519"/>
                        </a:lnSpc>
                      </a:pPr>
                      <a:r>
                        <a:rPr lang="en-US" sz="1799" dirty="0">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04651">
                <a:tc>
                  <a:txBody>
                    <a:bodyPr/>
                    <a:lstStyle/>
                    <a:p>
                      <a:pPr algn="l">
                        <a:lnSpc>
                          <a:spcPts val="2519"/>
                        </a:lnSpc>
                        <a:defRPr/>
                      </a:pPr>
                      <a:endParaRPr lang="en-US" sz="1100"/>
                    </a:p>
                    <a:p>
                      <a:pPr>
                        <a:lnSpc>
                          <a:spcPts val="2519"/>
                        </a:lnSpc>
                      </a:pPr>
                      <a:r>
                        <a:rPr lang="en-US" sz="1799">
                          <a:solidFill>
                            <a:srgbClr val="000000"/>
                          </a:solidFill>
                          <a:latin typeface="Hussar Bold"/>
                        </a:rPr>
                        <a:t>  75</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p>
                      <a:pPr>
                        <a:lnSpc>
                          <a:spcPts val="2519"/>
                        </a:lnSpc>
                      </a:pPr>
                      <a:r>
                        <a:rPr lang="en-US" sz="1799">
                          <a:solidFill>
                            <a:srgbClr val="000000"/>
                          </a:solidFill>
                          <a:latin typeface="Hussar Bold"/>
                        </a:rPr>
                        <a:t>  85</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400" dirty="0"/>
                    </a:p>
                    <a:p>
                      <a:pPr marL="0" marR="0" lvl="0" indent="0" algn="l" defTabSz="914400" rtl="0" eaLnBrk="1" fontAlgn="auto" latinLnBrk="0" hangingPunct="1">
                        <a:lnSpc>
                          <a:spcPts val="2519"/>
                        </a:lnSpc>
                        <a:spcBef>
                          <a:spcPts val="0"/>
                        </a:spcBef>
                        <a:spcAft>
                          <a:spcPts val="0"/>
                        </a:spcAft>
                        <a:buClrTx/>
                        <a:buSzTx/>
                        <a:buFontTx/>
                        <a:buNone/>
                        <a:tabLst/>
                        <a:defRPr/>
                      </a:pPr>
                      <a:r>
                        <a:rPr lang="en-US" sz="2000" dirty="0">
                          <a:solidFill>
                            <a:srgbClr val="000000"/>
                          </a:solidFill>
                          <a:latin typeface="Hussar Bold"/>
                        </a:rPr>
                        <a:t>  </a:t>
                      </a:r>
                      <a:r>
                        <a:rPr lang="en-US" sz="2400" b="1" kern="1200" dirty="0">
                          <a:solidFill>
                            <a:schemeClr val="tx1"/>
                          </a:solidFill>
                          <a:effectLst/>
                          <a:latin typeface="+mn-lt"/>
                          <a:ea typeface="+mn-ea"/>
                          <a:cs typeface="+mn-cs"/>
                        </a:rPr>
                        <a:t>0.9999994948937</a:t>
                      </a:r>
                      <a:endParaRPr lang="en-US" sz="2000" dirty="0">
                        <a:solidFill>
                          <a:srgbClr val="000000"/>
                        </a:solidFill>
                        <a:latin typeface="Hussar Bold"/>
                      </a:endParaRPr>
                    </a:p>
                    <a:p>
                      <a:pPr>
                        <a:lnSpc>
                          <a:spcPts val="2519"/>
                        </a:lnSpc>
                      </a:pPr>
                      <a:r>
                        <a:rPr lang="en-US" sz="2000" dirty="0">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p>
                      <a:pPr>
                        <a:lnSpc>
                          <a:spcPts val="2519"/>
                        </a:lnSpc>
                      </a:pPr>
                      <a:r>
                        <a:rPr lang="en-US" sz="1799">
                          <a:solidFill>
                            <a:srgbClr val="000000"/>
                          </a:solidFill>
                          <a:latin typeface="Hussar Bold"/>
                        </a:rPr>
                        <a:t>  1</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04651">
                <a:tc>
                  <a:txBody>
                    <a:bodyPr/>
                    <a:lstStyle/>
                    <a:p>
                      <a:pPr algn="l">
                        <a:lnSpc>
                          <a:spcPts val="2519"/>
                        </a:lnSpc>
                        <a:defRPr/>
                      </a:pPr>
                      <a:endParaRPr lang="en-US" sz="1100"/>
                    </a:p>
                    <a:p>
                      <a:pPr>
                        <a:lnSpc>
                          <a:spcPts val="2519"/>
                        </a:lnSpc>
                      </a:pPr>
                      <a:r>
                        <a:rPr lang="en-US" sz="1799">
                          <a:solidFill>
                            <a:srgbClr val="000000"/>
                          </a:solidFill>
                          <a:latin typeface="Hussar Bold"/>
                        </a:rPr>
                        <a:t>  60</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p>
                      <a:pPr>
                        <a:lnSpc>
                          <a:spcPts val="2519"/>
                        </a:lnSpc>
                      </a:pPr>
                      <a:r>
                        <a:rPr lang="en-US" sz="1799">
                          <a:solidFill>
                            <a:srgbClr val="000000"/>
                          </a:solidFill>
                          <a:latin typeface="Hussar Bold"/>
                        </a:rPr>
                        <a:t>  50</a:t>
                      </a:r>
                    </a:p>
                    <a:p>
                      <a:pPr>
                        <a:lnSpc>
                          <a:spcPts val="2519"/>
                        </a:lnSpc>
                      </a:pPr>
                      <a:r>
                        <a:rPr lang="en-US" sz="1799">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400" dirty="0"/>
                    </a:p>
                    <a:p>
                      <a:pPr>
                        <a:lnSpc>
                          <a:spcPts val="2519"/>
                        </a:lnSpc>
                      </a:pPr>
                      <a:r>
                        <a:rPr lang="en-US" sz="2000" dirty="0">
                          <a:solidFill>
                            <a:srgbClr val="000000"/>
                          </a:solidFill>
                          <a:latin typeface="Hussar Bold"/>
                        </a:rPr>
                        <a:t>  </a:t>
                      </a:r>
                      <a:r>
                        <a:rPr lang="en-US" sz="2400" b="1" kern="1200" dirty="0">
                          <a:solidFill>
                            <a:schemeClr val="tx1"/>
                          </a:solidFill>
                          <a:effectLst/>
                          <a:latin typeface="+mn-lt"/>
                          <a:ea typeface="+mn-ea"/>
                          <a:cs typeface="+mn-cs"/>
                        </a:rPr>
                        <a:t>0.9975258419391</a:t>
                      </a:r>
                      <a:endParaRPr lang="en-US" sz="2000" dirty="0">
                        <a:solidFill>
                          <a:srgbClr val="000000"/>
                        </a:solidFill>
                        <a:latin typeface="Hussar Bold"/>
                      </a:endParaRPr>
                    </a:p>
                    <a:p>
                      <a:pPr>
                        <a:lnSpc>
                          <a:spcPts val="2519"/>
                        </a:lnSpc>
                      </a:pPr>
                      <a:r>
                        <a:rPr lang="en-US" sz="2000" dirty="0">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dirty="0"/>
                    </a:p>
                    <a:p>
                      <a:pPr>
                        <a:lnSpc>
                          <a:spcPts val="2519"/>
                        </a:lnSpc>
                      </a:pPr>
                      <a:r>
                        <a:rPr lang="en-US" sz="1799" dirty="0">
                          <a:solidFill>
                            <a:srgbClr val="000000"/>
                          </a:solidFill>
                          <a:latin typeface="Hussar Bold"/>
                        </a:rPr>
                        <a:t>  1</a:t>
                      </a:r>
                    </a:p>
                    <a:p>
                      <a:pPr>
                        <a:lnSpc>
                          <a:spcPts val="2519"/>
                        </a:lnSpc>
                      </a:pPr>
                      <a:r>
                        <a:rPr lang="en-US" sz="1799" dirty="0">
                          <a:solidFill>
                            <a:srgbClr val="000000"/>
                          </a:solidFill>
                          <a:latin typeface="Hussar Bold"/>
                        </a:rPr>
                        <a:t>  </a:t>
                      </a:r>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10605844">
            <a:off x="806050" y="3663790"/>
            <a:ext cx="18036434" cy="6293200"/>
          </a:xfrm>
          <a:custGeom>
            <a:avLst/>
            <a:gdLst/>
            <a:ahLst/>
            <a:cxnLst/>
            <a:rect l="l" t="t" r="r" b="b"/>
            <a:pathLst>
              <a:path w="18036434" h="6293200">
                <a:moveTo>
                  <a:pt x="0" y="0"/>
                </a:moveTo>
                <a:lnTo>
                  <a:pt x="18036434" y="0"/>
                </a:lnTo>
                <a:lnTo>
                  <a:pt x="18036434" y="6293200"/>
                </a:lnTo>
                <a:lnTo>
                  <a:pt x="0" y="6293200"/>
                </a:lnTo>
                <a:lnTo>
                  <a:pt x="0" y="0"/>
                </a:lnTo>
                <a:close/>
              </a:path>
            </a:pathLst>
          </a:custGeom>
          <a:blipFill>
            <a:blip r:embed="rId3"/>
            <a:stretch>
              <a:fillRect t="-3351" r="-2942" b="-3351"/>
            </a:stretch>
          </a:blipFill>
        </p:spPr>
      </p:sp>
      <p:sp>
        <p:nvSpPr>
          <p:cNvPr id="4" name="TextBox 4"/>
          <p:cNvSpPr txBox="1"/>
          <p:nvPr/>
        </p:nvSpPr>
        <p:spPr>
          <a:xfrm>
            <a:off x="0" y="396698"/>
            <a:ext cx="7736244"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Problem</a:t>
            </a:r>
          </a:p>
        </p:txBody>
      </p:sp>
      <p:grpSp>
        <p:nvGrpSpPr>
          <p:cNvPr id="5" name="Group 5"/>
          <p:cNvGrpSpPr/>
          <p:nvPr/>
        </p:nvGrpSpPr>
        <p:grpSpPr>
          <a:xfrm>
            <a:off x="1637433" y="2177050"/>
            <a:ext cx="1445457" cy="1445457"/>
            <a:chOff x="0" y="0"/>
            <a:chExt cx="812800" cy="812800"/>
          </a:xfrm>
        </p:grpSpPr>
        <p:sp>
          <p:nvSpPr>
            <p:cNvPr id="6" name="Freeform 6"/>
            <p:cNvSpPr/>
            <p:nvPr/>
          </p:nvSpPr>
          <p:spPr>
            <a:xfrm>
              <a:off x="0" y="0"/>
              <a:ext cx="812800" cy="812800"/>
            </a:xfrm>
            <a:custGeom>
              <a:avLst/>
              <a:gdLst/>
              <a:ahLst/>
              <a:cxnLst/>
              <a:rect l="l" t="t" r="r" b="b"/>
              <a:pathLst>
                <a:path w="812800" h="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808970"/>
            </a:solidFill>
          </p:spPr>
        </p:sp>
        <p:sp>
          <p:nvSpPr>
            <p:cNvPr id="7" name="TextBox 7"/>
            <p:cNvSpPr txBox="1"/>
            <p:nvPr/>
          </p:nvSpPr>
          <p:spPr>
            <a:xfrm>
              <a:off x="0" y="-190500"/>
              <a:ext cx="812800" cy="1003300"/>
            </a:xfrm>
            <a:prstGeom prst="rect">
              <a:avLst/>
            </a:prstGeom>
          </p:spPr>
          <p:txBody>
            <a:bodyPr lIns="50800" tIns="50800" rIns="50800" bIns="50800" rtlCol="0" anchor="ctr"/>
            <a:lstStyle/>
            <a:p>
              <a:pPr algn="ctr">
                <a:lnSpc>
                  <a:spcPts val="8400"/>
                </a:lnSpc>
              </a:pPr>
              <a:r>
                <a:rPr lang="en-US" sz="6000">
                  <a:solidFill>
                    <a:srgbClr val="FFFFFF"/>
                  </a:solidFill>
                  <a:latin typeface="Bryndan Write"/>
                </a:rPr>
                <a:t>03</a:t>
              </a:r>
            </a:p>
          </p:txBody>
        </p:sp>
      </p:grpSp>
      <p:sp>
        <p:nvSpPr>
          <p:cNvPr id="8" name="Freeform 8"/>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5816244" y="7600663"/>
            <a:ext cx="749536" cy="952066"/>
          </a:xfrm>
          <a:custGeom>
            <a:avLst/>
            <a:gdLst/>
            <a:ahLst/>
            <a:cxnLst/>
            <a:rect l="l" t="t" r="r" b="b"/>
            <a:pathLst>
              <a:path w="749536" h="952066">
                <a:moveTo>
                  <a:pt x="0" y="0"/>
                </a:moveTo>
                <a:lnTo>
                  <a:pt x="749536" y="0"/>
                </a:lnTo>
                <a:lnTo>
                  <a:pt x="749536"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6321892" y="8426142"/>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5229873" y="4496195"/>
            <a:ext cx="7828254" cy="4664950"/>
          </a:xfrm>
          <a:custGeom>
            <a:avLst/>
            <a:gdLst/>
            <a:ahLst/>
            <a:cxnLst/>
            <a:rect l="l" t="t" r="r" b="b"/>
            <a:pathLst>
              <a:path w="7828254" h="4664950">
                <a:moveTo>
                  <a:pt x="0" y="0"/>
                </a:moveTo>
                <a:lnTo>
                  <a:pt x="7828254" y="0"/>
                </a:lnTo>
                <a:lnTo>
                  <a:pt x="7828254" y="4664950"/>
                </a:lnTo>
                <a:lnTo>
                  <a:pt x="0" y="4664950"/>
                </a:lnTo>
                <a:lnTo>
                  <a:pt x="0" y="0"/>
                </a:lnTo>
                <a:close/>
              </a:path>
            </a:pathLst>
          </a:custGeom>
          <a:blipFill>
            <a:blip r:embed="rId10"/>
            <a:stretch>
              <a:fillRect/>
            </a:stretch>
          </a:blipFill>
        </p:spPr>
      </p:sp>
      <p:sp>
        <p:nvSpPr>
          <p:cNvPr id="13" name="TextBox 13"/>
          <p:cNvSpPr txBox="1"/>
          <p:nvPr/>
        </p:nvSpPr>
        <p:spPr>
          <a:xfrm>
            <a:off x="3218559" y="1912381"/>
            <a:ext cx="8517613" cy="2450464"/>
          </a:xfrm>
          <a:prstGeom prst="rect">
            <a:avLst/>
          </a:prstGeom>
        </p:spPr>
        <p:txBody>
          <a:bodyPr lIns="0" tIns="0" rIns="0" bIns="0" rtlCol="0" anchor="t">
            <a:spAutoFit/>
          </a:bodyPr>
          <a:lstStyle/>
          <a:p>
            <a:pPr>
              <a:lnSpc>
                <a:spcPts val="3280"/>
              </a:lnSpc>
            </a:pPr>
            <a:r>
              <a:rPr lang="en-US" sz="2000">
                <a:solidFill>
                  <a:srgbClr val="000000"/>
                </a:solidFill>
                <a:latin typeface="Poppins"/>
              </a:rPr>
              <a:t>Suppose you work for a streaming service, and you want to predict whether a customer will subscribe to a premium plan based on the number of hours they spend using the service per week. Determine the output value(0 P&lt;0.50 and 1 if P&gt;0.50) using parameters a= -3 and b=0.5.</a:t>
            </a:r>
          </a:p>
          <a:p>
            <a:pPr>
              <a:lnSpc>
                <a:spcPts val="3280"/>
              </a:lnSpc>
            </a:pPr>
            <a:endParaRPr lang="en-US" sz="2000">
              <a:solidFill>
                <a:srgbClr val="000000"/>
              </a:solidFill>
              <a:latin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028700" y="2661940"/>
            <a:ext cx="11370558" cy="7044725"/>
          </a:xfrm>
          <a:custGeom>
            <a:avLst/>
            <a:gdLst/>
            <a:ahLst/>
            <a:cxnLst/>
            <a:rect l="l" t="t" r="r" b="b"/>
            <a:pathLst>
              <a:path w="11370558" h="7044725">
                <a:moveTo>
                  <a:pt x="0" y="0"/>
                </a:moveTo>
                <a:lnTo>
                  <a:pt x="11370558" y="0"/>
                </a:lnTo>
                <a:lnTo>
                  <a:pt x="11370558" y="7044725"/>
                </a:lnTo>
                <a:lnTo>
                  <a:pt x="0" y="7044725"/>
                </a:lnTo>
                <a:lnTo>
                  <a:pt x="0" y="0"/>
                </a:lnTo>
                <a:close/>
              </a:path>
            </a:pathLst>
          </a:custGeom>
          <a:blipFill>
            <a:blip r:embed="rId10"/>
            <a:stretch>
              <a:fillRect t="-159" b="-159"/>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6029124" y="1701974"/>
            <a:ext cx="6596131" cy="6520854"/>
          </a:xfrm>
          <a:custGeom>
            <a:avLst/>
            <a:gdLst/>
            <a:ahLst/>
            <a:cxnLst/>
            <a:rect l="l" t="t" r="r" b="b"/>
            <a:pathLst>
              <a:path w="6596131" h="6520854">
                <a:moveTo>
                  <a:pt x="0" y="0"/>
                </a:moveTo>
                <a:lnTo>
                  <a:pt x="6596131" y="0"/>
                </a:lnTo>
                <a:lnTo>
                  <a:pt x="6596131" y="6520855"/>
                </a:lnTo>
                <a:lnTo>
                  <a:pt x="0" y="6520855"/>
                </a:lnTo>
                <a:lnTo>
                  <a:pt x="0" y="0"/>
                </a:lnTo>
                <a:close/>
              </a:path>
            </a:pathLst>
          </a:custGeom>
          <a:blipFill>
            <a:blip r:embed="rId8"/>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150228" y="2836762"/>
            <a:ext cx="11321905" cy="6677021"/>
          </a:xfrm>
          <a:custGeom>
            <a:avLst/>
            <a:gdLst/>
            <a:ahLst/>
            <a:cxnLst/>
            <a:rect l="l" t="t" r="r" b="b"/>
            <a:pathLst>
              <a:path w="11321905" h="6677021">
                <a:moveTo>
                  <a:pt x="0" y="0"/>
                </a:moveTo>
                <a:lnTo>
                  <a:pt x="11321905" y="0"/>
                </a:lnTo>
                <a:lnTo>
                  <a:pt x="11321905" y="6677021"/>
                </a:lnTo>
                <a:lnTo>
                  <a:pt x="0" y="6677021"/>
                </a:lnTo>
                <a:lnTo>
                  <a:pt x="0" y="0"/>
                </a:lnTo>
                <a:close/>
              </a:path>
            </a:pathLst>
          </a:custGeom>
          <a:blipFill>
            <a:blip r:embed="rId10"/>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8" name="TextBox 8"/>
          <p:cNvSpPr txBox="1"/>
          <p:nvPr/>
        </p:nvSpPr>
        <p:spPr>
          <a:xfrm>
            <a:off x="1340438" y="5816427"/>
            <a:ext cx="1445457" cy="1784236"/>
          </a:xfrm>
          <a:prstGeom prst="rect">
            <a:avLst/>
          </a:prstGeom>
        </p:spPr>
        <p:txBody>
          <a:bodyPr lIns="50800" tIns="50800" rIns="50800" bIns="50800" rtlCol="0" anchor="ctr"/>
          <a:lstStyle/>
          <a:p>
            <a:pPr algn="ctr">
              <a:lnSpc>
                <a:spcPts val="8400"/>
              </a:lnSpc>
            </a:pPr>
            <a:endParaRPr lang="en-US" sz="6000" dirty="0">
              <a:solidFill>
                <a:srgbClr val="FFFFFF"/>
              </a:solidFill>
              <a:latin typeface="Bryndan Write"/>
            </a:endParaRPr>
          </a:p>
        </p:txBody>
      </p:sp>
      <p:grpSp>
        <p:nvGrpSpPr>
          <p:cNvPr id="9" name="Group 9"/>
          <p:cNvGrpSpPr/>
          <p:nvPr/>
        </p:nvGrpSpPr>
        <p:grpSpPr>
          <a:xfrm>
            <a:off x="10153910" y="1591771"/>
            <a:ext cx="6867519" cy="6722458"/>
            <a:chOff x="0" y="0"/>
            <a:chExt cx="1689752" cy="1654060"/>
          </a:xfrm>
        </p:grpSpPr>
        <p:sp>
          <p:nvSpPr>
            <p:cNvPr id="10" name="Freeform 10"/>
            <p:cNvSpPr/>
            <p:nvPr/>
          </p:nvSpPr>
          <p:spPr>
            <a:xfrm>
              <a:off x="0" y="0"/>
              <a:ext cx="1689752" cy="1654060"/>
            </a:xfrm>
            <a:custGeom>
              <a:avLst/>
              <a:gdLst/>
              <a:ahLst/>
              <a:cxnLst/>
              <a:rect l="l" t="t" r="r" b="b"/>
              <a:pathLst>
                <a:path w="1689752" h="1654060">
                  <a:moveTo>
                    <a:pt x="0" y="0"/>
                  </a:moveTo>
                  <a:lnTo>
                    <a:pt x="1689752" y="0"/>
                  </a:lnTo>
                  <a:lnTo>
                    <a:pt x="1689752" y="1654060"/>
                  </a:lnTo>
                  <a:lnTo>
                    <a:pt x="0" y="1654060"/>
                  </a:lnTo>
                  <a:close/>
                </a:path>
              </a:pathLst>
            </a:custGeom>
            <a:solidFill>
              <a:srgbClr val="000000">
                <a:alpha val="0"/>
              </a:srgbClr>
            </a:solidFill>
            <a:ln w="19050" cap="sq">
              <a:solidFill>
                <a:srgbClr val="F1E9E3"/>
              </a:solidFill>
              <a:prstDash val="solid"/>
              <a:miter/>
            </a:ln>
          </p:spPr>
        </p:sp>
        <p:sp>
          <p:nvSpPr>
            <p:cNvPr id="11" name="TextBox 11"/>
            <p:cNvSpPr txBox="1"/>
            <p:nvPr/>
          </p:nvSpPr>
          <p:spPr>
            <a:xfrm>
              <a:off x="0" y="-38100"/>
              <a:ext cx="1689752" cy="1692160"/>
            </a:xfrm>
            <a:prstGeom prst="rect">
              <a:avLst/>
            </a:prstGeom>
          </p:spPr>
          <p:txBody>
            <a:bodyPr lIns="50800" tIns="50800" rIns="50800" bIns="50800" rtlCol="0" anchor="ctr"/>
            <a:lstStyle/>
            <a:p>
              <a:pPr algn="ctr">
                <a:lnSpc>
                  <a:spcPts val="3499"/>
                </a:lnSpc>
              </a:pPr>
              <a:endParaRPr/>
            </a:p>
          </p:txBody>
        </p:sp>
      </p:grpSp>
      <p:sp>
        <p:nvSpPr>
          <p:cNvPr id="14" name="Freeform 14"/>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5816244" y="7600663"/>
            <a:ext cx="749536" cy="952066"/>
          </a:xfrm>
          <a:custGeom>
            <a:avLst/>
            <a:gdLst/>
            <a:ahLst/>
            <a:cxnLst/>
            <a:rect l="l" t="t" r="r" b="b"/>
            <a:pathLst>
              <a:path w="749536" h="952066">
                <a:moveTo>
                  <a:pt x="0" y="0"/>
                </a:moveTo>
                <a:lnTo>
                  <a:pt x="749536" y="0"/>
                </a:lnTo>
                <a:lnTo>
                  <a:pt x="749536"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6321892" y="8426142"/>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8751793" y="0"/>
            <a:ext cx="1916251" cy="1334408"/>
          </a:xfrm>
          <a:custGeom>
            <a:avLst/>
            <a:gdLst/>
            <a:ahLst/>
            <a:cxnLst/>
            <a:rect l="l" t="t" r="r" b="b"/>
            <a:pathLst>
              <a:path w="1916251" h="1334408">
                <a:moveTo>
                  <a:pt x="0" y="0"/>
                </a:moveTo>
                <a:lnTo>
                  <a:pt x="1916251" y="0"/>
                </a:lnTo>
                <a:lnTo>
                  <a:pt x="1916251" y="1334408"/>
                </a:lnTo>
                <a:lnTo>
                  <a:pt x="0" y="1334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541103" y="1436924"/>
            <a:ext cx="9002714" cy="4985980"/>
          </a:xfrm>
          <a:prstGeom prst="rect">
            <a:avLst/>
          </a:prstGeom>
        </p:spPr>
        <p:txBody>
          <a:bodyPr wrap="square" lIns="0" tIns="0" rIns="0" bIns="0" rtlCol="0" anchor="t">
            <a:spAutoFit/>
          </a:bodyPr>
          <a:lstStyle/>
          <a:p>
            <a:endParaRPr lang="en-US" sz="3600" dirty="0"/>
          </a:p>
          <a:p>
            <a:pPr marL="571500" indent="-571500">
              <a:buFont typeface="Arial" panose="020B0604020202020204" pitchFamily="34" charset="0"/>
              <a:buChar char="•"/>
            </a:pPr>
            <a:r>
              <a:rPr lang="en-US" sz="3600" dirty="0"/>
              <a:t>As the input (</a:t>
            </a:r>
            <a:r>
              <a:rPr lang="en-US" sz="3600" i="1" dirty="0"/>
              <a:t>x</a:t>
            </a:r>
            <a:r>
              <a:rPr lang="en-US" sz="3600" dirty="0"/>
              <a:t>) becomes very negative, the output of the logistic function approaches 0.</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As the input becomes very positive, the output approaches 1.</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In the middle range of inputs, the curve transitions smoothly from 0 to 1.</a:t>
            </a:r>
          </a:p>
        </p:txBody>
      </p:sp>
      <p:pic>
        <p:nvPicPr>
          <p:cNvPr id="23" name="Picture 22">
            <a:extLst>
              <a:ext uri="{FF2B5EF4-FFF2-40B4-BE49-F238E27FC236}">
                <a16:creationId xmlns:a16="http://schemas.microsoft.com/office/drawing/2014/main" id="{BC64B45F-C124-E2A1-B8E5-2D01D4046393}"/>
              </a:ext>
            </a:extLst>
          </p:cNvPr>
          <p:cNvPicPr>
            <a:picLocks noChangeAspect="1"/>
          </p:cNvPicPr>
          <p:nvPr/>
        </p:nvPicPr>
        <p:blipFill>
          <a:blip r:embed="rId9"/>
          <a:stretch>
            <a:fillRect/>
          </a:stretch>
        </p:blipFill>
        <p:spPr>
          <a:xfrm>
            <a:off x="9613492" y="1715330"/>
            <a:ext cx="8018030" cy="6134182"/>
          </a:xfrm>
          <a:prstGeom prst="rect">
            <a:avLst/>
          </a:prstGeom>
        </p:spPr>
      </p:pic>
    </p:spTree>
    <p:extLst>
      <p:ext uri="{BB962C8B-B14F-4D97-AF65-F5344CB8AC3E}">
        <p14:creationId xmlns:p14="http://schemas.microsoft.com/office/powerpoint/2010/main" val="191384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5945160" y="2054511"/>
            <a:ext cx="6397679" cy="6177979"/>
          </a:xfrm>
          <a:custGeom>
            <a:avLst/>
            <a:gdLst/>
            <a:ahLst/>
            <a:cxnLst/>
            <a:rect l="l" t="t" r="r" b="b"/>
            <a:pathLst>
              <a:path w="6397679" h="6177979">
                <a:moveTo>
                  <a:pt x="0" y="0"/>
                </a:moveTo>
                <a:lnTo>
                  <a:pt x="6397680" y="0"/>
                </a:lnTo>
                <a:lnTo>
                  <a:pt x="6397680" y="6177978"/>
                </a:lnTo>
                <a:lnTo>
                  <a:pt x="0" y="6177978"/>
                </a:lnTo>
                <a:lnTo>
                  <a:pt x="0" y="0"/>
                </a:lnTo>
                <a:close/>
              </a:path>
            </a:pathLst>
          </a:custGeom>
          <a:blipFill>
            <a:blip r:embed="rId8"/>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673932" y="2674078"/>
            <a:ext cx="11733897" cy="6715400"/>
          </a:xfrm>
          <a:custGeom>
            <a:avLst/>
            <a:gdLst/>
            <a:ahLst/>
            <a:cxnLst/>
            <a:rect l="l" t="t" r="r" b="b"/>
            <a:pathLst>
              <a:path w="11733897" h="6715400">
                <a:moveTo>
                  <a:pt x="0" y="0"/>
                </a:moveTo>
                <a:lnTo>
                  <a:pt x="11733898" y="0"/>
                </a:lnTo>
                <a:lnTo>
                  <a:pt x="11733898" y="6715400"/>
                </a:lnTo>
                <a:lnTo>
                  <a:pt x="0" y="6715400"/>
                </a:lnTo>
                <a:lnTo>
                  <a:pt x="0" y="0"/>
                </a:lnTo>
                <a:close/>
              </a:path>
            </a:pathLst>
          </a:custGeom>
          <a:blipFill>
            <a:blip r:embed="rId10"/>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5952232" y="2072938"/>
            <a:ext cx="6383536" cy="6141124"/>
          </a:xfrm>
          <a:custGeom>
            <a:avLst/>
            <a:gdLst/>
            <a:ahLst/>
            <a:cxnLst/>
            <a:rect l="l" t="t" r="r" b="b"/>
            <a:pathLst>
              <a:path w="6383536" h="6141124">
                <a:moveTo>
                  <a:pt x="0" y="0"/>
                </a:moveTo>
                <a:lnTo>
                  <a:pt x="6383536" y="0"/>
                </a:lnTo>
                <a:lnTo>
                  <a:pt x="6383536" y="6141124"/>
                </a:lnTo>
                <a:lnTo>
                  <a:pt x="0" y="6141124"/>
                </a:lnTo>
                <a:lnTo>
                  <a:pt x="0" y="0"/>
                </a:lnTo>
                <a:close/>
              </a:path>
            </a:pathLst>
          </a:custGeom>
          <a:blipFill>
            <a:blip r:embed="rId8"/>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535281" y="2766800"/>
            <a:ext cx="11056158" cy="6939866"/>
          </a:xfrm>
          <a:custGeom>
            <a:avLst/>
            <a:gdLst/>
            <a:ahLst/>
            <a:cxnLst/>
            <a:rect l="l" t="t" r="r" b="b"/>
            <a:pathLst>
              <a:path w="11056158" h="6939866">
                <a:moveTo>
                  <a:pt x="0" y="0"/>
                </a:moveTo>
                <a:lnTo>
                  <a:pt x="11056159" y="0"/>
                </a:lnTo>
                <a:lnTo>
                  <a:pt x="11056159" y="6939865"/>
                </a:lnTo>
                <a:lnTo>
                  <a:pt x="0" y="6939865"/>
                </a:lnTo>
                <a:lnTo>
                  <a:pt x="0" y="0"/>
                </a:lnTo>
                <a:close/>
              </a:path>
            </a:pathLst>
          </a:custGeom>
          <a:blipFill>
            <a:blip r:embed="rId10"/>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5989980" y="2070008"/>
            <a:ext cx="6308040" cy="6146983"/>
          </a:xfrm>
          <a:custGeom>
            <a:avLst/>
            <a:gdLst/>
            <a:ahLst/>
            <a:cxnLst/>
            <a:rect l="l" t="t" r="r" b="b"/>
            <a:pathLst>
              <a:path w="6308040" h="6146983">
                <a:moveTo>
                  <a:pt x="0" y="0"/>
                </a:moveTo>
                <a:lnTo>
                  <a:pt x="6308040" y="0"/>
                </a:lnTo>
                <a:lnTo>
                  <a:pt x="6308040" y="6146984"/>
                </a:lnTo>
                <a:lnTo>
                  <a:pt x="0" y="6146984"/>
                </a:lnTo>
                <a:lnTo>
                  <a:pt x="0" y="0"/>
                </a:lnTo>
                <a:close/>
              </a:path>
            </a:pathLst>
          </a:custGeom>
          <a:blipFill>
            <a:blip r:embed="rId8"/>
            <a:stretch>
              <a:fillRect/>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570520" y="2641973"/>
            <a:ext cx="11020920" cy="7064692"/>
          </a:xfrm>
          <a:custGeom>
            <a:avLst/>
            <a:gdLst/>
            <a:ahLst/>
            <a:cxnLst/>
            <a:rect l="l" t="t" r="r" b="b"/>
            <a:pathLst>
              <a:path w="11020920" h="7064692">
                <a:moveTo>
                  <a:pt x="0" y="0"/>
                </a:moveTo>
                <a:lnTo>
                  <a:pt x="11020920" y="0"/>
                </a:lnTo>
                <a:lnTo>
                  <a:pt x="11020920" y="7064692"/>
                </a:lnTo>
                <a:lnTo>
                  <a:pt x="0" y="7064692"/>
                </a:lnTo>
                <a:lnTo>
                  <a:pt x="0" y="0"/>
                </a:lnTo>
                <a:close/>
              </a:path>
            </a:pathLst>
          </a:custGeom>
          <a:blipFill>
            <a:blip r:embed="rId10"/>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5923518" y="2081774"/>
            <a:ext cx="6440965" cy="6123452"/>
          </a:xfrm>
          <a:custGeom>
            <a:avLst/>
            <a:gdLst/>
            <a:ahLst/>
            <a:cxnLst/>
            <a:rect l="l" t="t" r="r" b="b"/>
            <a:pathLst>
              <a:path w="6440965" h="6123452">
                <a:moveTo>
                  <a:pt x="0" y="0"/>
                </a:moveTo>
                <a:lnTo>
                  <a:pt x="6440964" y="0"/>
                </a:lnTo>
                <a:lnTo>
                  <a:pt x="6440964" y="6123452"/>
                </a:lnTo>
                <a:lnTo>
                  <a:pt x="0" y="6123452"/>
                </a:lnTo>
                <a:lnTo>
                  <a:pt x="0" y="0"/>
                </a:lnTo>
                <a:close/>
              </a:path>
            </a:pathLst>
          </a:custGeom>
          <a:blipFill>
            <a:blip r:embed="rId8"/>
            <a:stretch>
              <a:fillRect/>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028700" y="2505126"/>
            <a:ext cx="10093234" cy="7201539"/>
          </a:xfrm>
          <a:custGeom>
            <a:avLst/>
            <a:gdLst/>
            <a:ahLst/>
            <a:cxnLst/>
            <a:rect l="l" t="t" r="r" b="b"/>
            <a:pathLst>
              <a:path w="10093234" h="7201539">
                <a:moveTo>
                  <a:pt x="0" y="0"/>
                </a:moveTo>
                <a:lnTo>
                  <a:pt x="10093234" y="0"/>
                </a:lnTo>
                <a:lnTo>
                  <a:pt x="10093234" y="7201539"/>
                </a:lnTo>
                <a:lnTo>
                  <a:pt x="0" y="7201539"/>
                </a:lnTo>
                <a:lnTo>
                  <a:pt x="0" y="0"/>
                </a:lnTo>
                <a:close/>
              </a:path>
            </a:pathLst>
          </a:custGeom>
          <a:blipFill>
            <a:blip r:embed="rId10"/>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5629133" y="1792564"/>
            <a:ext cx="7136506" cy="6803665"/>
          </a:xfrm>
          <a:custGeom>
            <a:avLst/>
            <a:gdLst/>
            <a:ahLst/>
            <a:cxnLst/>
            <a:rect l="l" t="t" r="r" b="b"/>
            <a:pathLst>
              <a:path w="7136506" h="6803665">
                <a:moveTo>
                  <a:pt x="0" y="0"/>
                </a:moveTo>
                <a:lnTo>
                  <a:pt x="7136506" y="0"/>
                </a:lnTo>
                <a:lnTo>
                  <a:pt x="7136506" y="6803665"/>
                </a:lnTo>
                <a:lnTo>
                  <a:pt x="0" y="6803665"/>
                </a:lnTo>
                <a:lnTo>
                  <a:pt x="0" y="0"/>
                </a:lnTo>
                <a:close/>
              </a:path>
            </a:pathLst>
          </a:custGeom>
          <a:blipFill>
            <a:blip r:embed="rId8"/>
            <a:stretch>
              <a:fillRect/>
            </a:stretch>
          </a:blipFill>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10605844">
            <a:off x="806050" y="3663790"/>
            <a:ext cx="18036434" cy="6293200"/>
          </a:xfrm>
          <a:custGeom>
            <a:avLst/>
            <a:gdLst/>
            <a:ahLst/>
            <a:cxnLst/>
            <a:rect l="l" t="t" r="r" b="b"/>
            <a:pathLst>
              <a:path w="18036434" h="6293200">
                <a:moveTo>
                  <a:pt x="0" y="0"/>
                </a:moveTo>
                <a:lnTo>
                  <a:pt x="18036434" y="0"/>
                </a:lnTo>
                <a:lnTo>
                  <a:pt x="18036434" y="6293200"/>
                </a:lnTo>
                <a:lnTo>
                  <a:pt x="0" y="6293200"/>
                </a:lnTo>
                <a:lnTo>
                  <a:pt x="0" y="0"/>
                </a:lnTo>
                <a:close/>
              </a:path>
            </a:pathLst>
          </a:custGeom>
          <a:blipFill>
            <a:blip r:embed="rId3"/>
            <a:stretch>
              <a:fillRect t="-3351" r="-2942" b="-3351"/>
            </a:stretch>
          </a:blipFill>
        </p:spPr>
      </p:sp>
      <p:sp>
        <p:nvSpPr>
          <p:cNvPr id="4" name="TextBox 4"/>
          <p:cNvSpPr txBox="1"/>
          <p:nvPr/>
        </p:nvSpPr>
        <p:spPr>
          <a:xfrm>
            <a:off x="0" y="396698"/>
            <a:ext cx="7736244"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Problem</a:t>
            </a:r>
          </a:p>
        </p:txBody>
      </p:sp>
      <p:grpSp>
        <p:nvGrpSpPr>
          <p:cNvPr id="5" name="Group 5"/>
          <p:cNvGrpSpPr/>
          <p:nvPr/>
        </p:nvGrpSpPr>
        <p:grpSpPr>
          <a:xfrm>
            <a:off x="1637433" y="2177050"/>
            <a:ext cx="1445457" cy="1445457"/>
            <a:chOff x="0" y="0"/>
            <a:chExt cx="812800" cy="812800"/>
          </a:xfrm>
        </p:grpSpPr>
        <p:sp>
          <p:nvSpPr>
            <p:cNvPr id="6" name="Freeform 6"/>
            <p:cNvSpPr/>
            <p:nvPr/>
          </p:nvSpPr>
          <p:spPr>
            <a:xfrm>
              <a:off x="0" y="0"/>
              <a:ext cx="812800" cy="812800"/>
            </a:xfrm>
            <a:custGeom>
              <a:avLst/>
              <a:gdLst/>
              <a:ahLst/>
              <a:cxnLst/>
              <a:rect l="l" t="t" r="r" b="b"/>
              <a:pathLst>
                <a:path w="812800" h="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808970"/>
            </a:solidFill>
          </p:spPr>
        </p:sp>
        <p:sp>
          <p:nvSpPr>
            <p:cNvPr id="7" name="TextBox 7"/>
            <p:cNvSpPr txBox="1"/>
            <p:nvPr/>
          </p:nvSpPr>
          <p:spPr>
            <a:xfrm>
              <a:off x="0" y="-190500"/>
              <a:ext cx="812800" cy="1003300"/>
            </a:xfrm>
            <a:prstGeom prst="rect">
              <a:avLst/>
            </a:prstGeom>
          </p:spPr>
          <p:txBody>
            <a:bodyPr lIns="50800" tIns="50800" rIns="50800" bIns="50800" rtlCol="0" anchor="ctr"/>
            <a:lstStyle/>
            <a:p>
              <a:pPr algn="ctr">
                <a:lnSpc>
                  <a:spcPts val="8400"/>
                </a:lnSpc>
              </a:pPr>
              <a:r>
                <a:rPr lang="en-US" sz="6000">
                  <a:solidFill>
                    <a:srgbClr val="FFFFFF"/>
                  </a:solidFill>
                  <a:latin typeface="Bryndan Write"/>
                </a:rPr>
                <a:t>04</a:t>
              </a:r>
            </a:p>
          </p:txBody>
        </p:sp>
      </p:grpSp>
      <p:sp>
        <p:nvSpPr>
          <p:cNvPr id="8" name="Freeform 8"/>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5816244" y="7600663"/>
            <a:ext cx="749536" cy="952066"/>
          </a:xfrm>
          <a:custGeom>
            <a:avLst/>
            <a:gdLst/>
            <a:ahLst/>
            <a:cxnLst/>
            <a:rect l="l" t="t" r="r" b="b"/>
            <a:pathLst>
              <a:path w="749536" h="952066">
                <a:moveTo>
                  <a:pt x="0" y="0"/>
                </a:moveTo>
                <a:lnTo>
                  <a:pt x="749536" y="0"/>
                </a:lnTo>
                <a:lnTo>
                  <a:pt x="749536"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6321892" y="8426142"/>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3218559" y="1912381"/>
            <a:ext cx="8517613" cy="2040889"/>
          </a:xfrm>
          <a:prstGeom prst="rect">
            <a:avLst/>
          </a:prstGeom>
        </p:spPr>
        <p:txBody>
          <a:bodyPr lIns="0" tIns="0" rIns="0" bIns="0" rtlCol="0" anchor="t">
            <a:spAutoFit/>
          </a:bodyPr>
          <a:lstStyle/>
          <a:p>
            <a:pPr>
              <a:lnSpc>
                <a:spcPts val="3280"/>
              </a:lnSpc>
            </a:pPr>
            <a:r>
              <a:rPr lang="en-US" sz="2000">
                <a:solidFill>
                  <a:srgbClr val="000000"/>
                </a:solidFill>
                <a:latin typeface="Poppins"/>
              </a:rPr>
              <a:t>Predict whether a person is obese (1) or not obese (0) based on two features: "BMI (Body Mass Index)" and "Waist Circumference". Determine the output value (0 if P &lt; 0.50 and 1 if P &gt; 0.50) using parameters a = -6.482 b1 = 0.215 and  b2 = 0.053.</a:t>
            </a:r>
          </a:p>
          <a:p>
            <a:pPr>
              <a:lnSpc>
                <a:spcPts val="3280"/>
              </a:lnSpc>
            </a:pPr>
            <a:endParaRPr lang="en-US" sz="2000">
              <a:solidFill>
                <a:srgbClr val="000000"/>
              </a:solidFill>
              <a:latin typeface="Poppins"/>
            </a:endParaRPr>
          </a:p>
        </p:txBody>
      </p:sp>
      <p:pic>
        <p:nvPicPr>
          <p:cNvPr id="17" name="Picture 16">
            <a:extLst>
              <a:ext uri="{FF2B5EF4-FFF2-40B4-BE49-F238E27FC236}">
                <a16:creationId xmlns:a16="http://schemas.microsoft.com/office/drawing/2014/main" id="{3E04560B-8AD0-F493-076A-F18E84BD64EE}"/>
              </a:ext>
            </a:extLst>
          </p:cNvPr>
          <p:cNvPicPr>
            <a:picLocks noChangeAspect="1"/>
          </p:cNvPicPr>
          <p:nvPr/>
        </p:nvPicPr>
        <p:blipFill>
          <a:blip r:embed="rId10"/>
          <a:stretch>
            <a:fillRect/>
          </a:stretch>
        </p:blipFill>
        <p:spPr>
          <a:xfrm>
            <a:off x="2979036" y="4189758"/>
            <a:ext cx="13021451" cy="53128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6145841">
            <a:off x="13074670" y="2253444"/>
            <a:ext cx="1898609" cy="1729460"/>
          </a:xfrm>
          <a:custGeom>
            <a:avLst/>
            <a:gdLst/>
            <a:ahLst/>
            <a:cxnLst/>
            <a:rect l="l" t="t" r="r" b="b"/>
            <a:pathLst>
              <a:path w="1898609" h="1729460">
                <a:moveTo>
                  <a:pt x="0" y="0"/>
                </a:moveTo>
                <a:lnTo>
                  <a:pt x="1898609" y="0"/>
                </a:lnTo>
                <a:lnTo>
                  <a:pt x="1898609" y="1729460"/>
                </a:lnTo>
                <a:lnTo>
                  <a:pt x="0" y="17294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065861" y="3606706"/>
            <a:ext cx="10156279" cy="4029181"/>
          </a:xfrm>
          <a:prstGeom prst="rect">
            <a:avLst/>
          </a:prstGeom>
        </p:spPr>
        <p:txBody>
          <a:bodyPr lIns="0" tIns="0" rIns="0" bIns="0" rtlCol="0" anchor="t">
            <a:spAutoFit/>
          </a:bodyPr>
          <a:lstStyle/>
          <a:p>
            <a:pPr algn="ctr">
              <a:lnSpc>
                <a:spcPts val="7787"/>
              </a:lnSpc>
            </a:pPr>
            <a:r>
              <a:rPr lang="en-US" sz="7278" dirty="0">
                <a:solidFill>
                  <a:srgbClr val="000000"/>
                </a:solidFill>
                <a:latin typeface="Bryndan Write"/>
              </a:rPr>
              <a:t>What are the advantages and disadvantages of using Logistic Regression?</a:t>
            </a:r>
          </a:p>
        </p:txBody>
      </p:sp>
      <p:sp>
        <p:nvSpPr>
          <p:cNvPr id="5" name="Freeform 5"/>
          <p:cNvSpPr/>
          <p:nvPr/>
        </p:nvSpPr>
        <p:spPr>
          <a:xfrm rot="-4274272">
            <a:off x="2659074" y="6587344"/>
            <a:ext cx="1795492" cy="1635530"/>
          </a:xfrm>
          <a:custGeom>
            <a:avLst/>
            <a:gdLst/>
            <a:ahLst/>
            <a:cxnLst/>
            <a:rect l="l" t="t" r="r" b="b"/>
            <a:pathLst>
              <a:path w="1795492" h="1635530">
                <a:moveTo>
                  <a:pt x="0" y="0"/>
                </a:moveTo>
                <a:lnTo>
                  <a:pt x="1795492" y="0"/>
                </a:lnTo>
                <a:lnTo>
                  <a:pt x="1795492" y="1635530"/>
                </a:lnTo>
                <a:lnTo>
                  <a:pt x="0" y="1635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pic>
        <p:nvPicPr>
          <p:cNvPr id="11" name="Picture 10">
            <a:extLst>
              <a:ext uri="{FF2B5EF4-FFF2-40B4-BE49-F238E27FC236}">
                <a16:creationId xmlns:a16="http://schemas.microsoft.com/office/drawing/2014/main" id="{7E408CE2-B658-CADD-8704-C63757DF564F}"/>
              </a:ext>
            </a:extLst>
          </p:cNvPr>
          <p:cNvPicPr>
            <a:picLocks noChangeAspect="1"/>
          </p:cNvPicPr>
          <p:nvPr/>
        </p:nvPicPr>
        <p:blipFill>
          <a:blip r:embed="rId10"/>
          <a:stretch>
            <a:fillRect/>
          </a:stretch>
        </p:blipFill>
        <p:spPr>
          <a:xfrm>
            <a:off x="2209800" y="2730952"/>
            <a:ext cx="12877800" cy="689234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extLst>
              <p:ext uri="{D42A27DB-BD31-4B8C-83A1-F6EECF244321}">
                <p14:modId xmlns:p14="http://schemas.microsoft.com/office/powerpoint/2010/main" val="1207520474"/>
              </p:ext>
            </p:extLst>
          </p:nvPr>
        </p:nvGraphicFramePr>
        <p:xfrm>
          <a:off x="1904544" y="1610956"/>
          <a:ext cx="14649345" cy="7431017"/>
        </p:xfrm>
        <a:graphic>
          <a:graphicData uri="http://schemas.openxmlformats.org/drawingml/2006/table">
            <a:tbl>
              <a:tblPr/>
              <a:tblGrid>
                <a:gridCol w="2929869">
                  <a:extLst>
                    <a:ext uri="{9D8B030D-6E8A-4147-A177-3AD203B41FA5}">
                      <a16:colId xmlns:a16="http://schemas.microsoft.com/office/drawing/2014/main" val="20000"/>
                    </a:ext>
                  </a:extLst>
                </a:gridCol>
                <a:gridCol w="2929869">
                  <a:extLst>
                    <a:ext uri="{9D8B030D-6E8A-4147-A177-3AD203B41FA5}">
                      <a16:colId xmlns:a16="http://schemas.microsoft.com/office/drawing/2014/main" val="20001"/>
                    </a:ext>
                  </a:extLst>
                </a:gridCol>
                <a:gridCol w="2929869">
                  <a:extLst>
                    <a:ext uri="{9D8B030D-6E8A-4147-A177-3AD203B41FA5}">
                      <a16:colId xmlns:a16="http://schemas.microsoft.com/office/drawing/2014/main" val="20002"/>
                    </a:ext>
                  </a:extLst>
                </a:gridCol>
                <a:gridCol w="2929869">
                  <a:extLst>
                    <a:ext uri="{9D8B030D-6E8A-4147-A177-3AD203B41FA5}">
                      <a16:colId xmlns:a16="http://schemas.microsoft.com/office/drawing/2014/main" val="20003"/>
                    </a:ext>
                  </a:extLst>
                </a:gridCol>
                <a:gridCol w="2929869">
                  <a:extLst>
                    <a:ext uri="{9D8B030D-6E8A-4147-A177-3AD203B41FA5}">
                      <a16:colId xmlns:a16="http://schemas.microsoft.com/office/drawing/2014/main" val="20004"/>
                    </a:ext>
                  </a:extLst>
                </a:gridCol>
              </a:tblGrid>
              <a:tr h="1397960">
                <a:tc>
                  <a:txBody>
                    <a:bodyPr/>
                    <a:lstStyle/>
                    <a:p>
                      <a:pPr algn="ctr">
                        <a:lnSpc>
                          <a:spcPts val="4619"/>
                        </a:lnSpc>
                        <a:defRPr/>
                      </a:pPr>
                      <a:r>
                        <a:rPr lang="en-US" sz="3299">
                          <a:solidFill>
                            <a:srgbClr val="000000"/>
                          </a:solidFill>
                          <a:latin typeface="Canva Sans Bold"/>
                        </a:rPr>
                        <a:t>Person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Canva Sans Bold"/>
                        </a:rPr>
                        <a:t>BMI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dirty="0">
                          <a:solidFill>
                            <a:srgbClr val="000000"/>
                          </a:solidFill>
                          <a:latin typeface="Canva Sans Bold"/>
                        </a:rPr>
                        <a:t>Waist Circumference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dirty="0">
                          <a:solidFill>
                            <a:srgbClr val="000000"/>
                          </a:solidFill>
                          <a:latin typeface="Canva Sans Bold"/>
                        </a:rPr>
                        <a:t>Probability</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400" b="1" i="0" kern="1200" dirty="0">
                          <a:solidFill>
                            <a:schemeClr val="tx1"/>
                          </a:solidFill>
                          <a:effectLst/>
                          <a:latin typeface="Canva Sans Bold" panose="020B0604020202020204" charset="0"/>
                          <a:ea typeface="+mn-ea"/>
                          <a:cs typeface="+mn-cs"/>
                        </a:rPr>
                        <a:t>Obesity Status (Obese- 1 / Not obese - 0)</a:t>
                      </a:r>
                      <a:endParaRPr lang="en-US" sz="2400" dirty="0">
                        <a:latin typeface="Canva Sans Bold" panose="020B060402020202020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7733">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0.59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77733">
                <a:tc>
                  <a:txBody>
                    <a:bodyPr/>
                    <a:lstStyle/>
                    <a:p>
                      <a:pPr algn="ctr">
                        <a:lnSpc>
                          <a:spcPts val="4899"/>
                        </a:lnSpc>
                        <a:defRPr/>
                      </a:pPr>
                      <a:r>
                        <a:rPr lang="en-US" sz="3499">
                          <a:solidFill>
                            <a:srgbClr val="000000"/>
                          </a:solidFill>
                          <a:latin typeface="Canva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85.0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77733">
                <a:tc>
                  <a:txBody>
                    <a:bodyPr/>
                    <a:lstStyle/>
                    <a:p>
                      <a:pPr algn="ctr">
                        <a:lnSpc>
                          <a:spcPts val="5319"/>
                        </a:lnSpc>
                        <a:defRPr/>
                      </a:pPr>
                      <a:r>
                        <a:rPr lang="en-US" sz="3799">
                          <a:solidFill>
                            <a:srgbClr val="000000"/>
                          </a:solidFill>
                          <a:latin typeface="Canva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90.0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77733">
                <a:tc>
                  <a:txBody>
                    <a:bodyPr/>
                    <a:lstStyle/>
                    <a:p>
                      <a:pPr algn="ctr">
                        <a:lnSpc>
                          <a:spcPts val="5319"/>
                        </a:lnSpc>
                        <a:defRPr/>
                      </a:pPr>
                      <a:r>
                        <a:rPr lang="en-US" sz="3799">
                          <a:solidFill>
                            <a:srgbClr val="000000"/>
                          </a:solidFill>
                          <a:latin typeface="Canva Sans"/>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95.0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77733">
                <a:tc>
                  <a:txBody>
                    <a:bodyPr/>
                    <a:lstStyle/>
                    <a:p>
                      <a:pPr algn="ctr">
                        <a:lnSpc>
                          <a:spcPts val="5319"/>
                        </a:lnSpc>
                        <a:defRPr/>
                      </a:pPr>
                      <a:r>
                        <a:rPr lang="en-US" sz="3799">
                          <a:solidFill>
                            <a:srgbClr val="000000"/>
                          </a:solidFill>
                          <a:latin typeface="Canva Sans"/>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pic>
        <p:nvPicPr>
          <p:cNvPr id="11" name="Picture 10">
            <a:extLst>
              <a:ext uri="{FF2B5EF4-FFF2-40B4-BE49-F238E27FC236}">
                <a16:creationId xmlns:a16="http://schemas.microsoft.com/office/drawing/2014/main" id="{16276E59-3033-D63B-D19D-8A9A1FCD8793}"/>
              </a:ext>
            </a:extLst>
          </p:cNvPr>
          <p:cNvPicPr>
            <a:picLocks noChangeAspect="1"/>
          </p:cNvPicPr>
          <p:nvPr/>
        </p:nvPicPr>
        <p:blipFill>
          <a:blip r:embed="rId10"/>
          <a:stretch>
            <a:fillRect/>
          </a:stretch>
        </p:blipFill>
        <p:spPr>
          <a:xfrm>
            <a:off x="2104488" y="2158401"/>
            <a:ext cx="15298389" cy="733677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extLst>
              <p:ext uri="{D42A27DB-BD31-4B8C-83A1-F6EECF244321}">
                <p14:modId xmlns:p14="http://schemas.microsoft.com/office/powerpoint/2010/main" val="1919122417"/>
              </p:ext>
            </p:extLst>
          </p:nvPr>
        </p:nvGraphicFramePr>
        <p:xfrm>
          <a:off x="1932558" y="1028700"/>
          <a:ext cx="14602842" cy="7743826"/>
        </p:xfrm>
        <a:graphic>
          <a:graphicData uri="http://schemas.openxmlformats.org/drawingml/2006/table">
            <a:tbl>
              <a:tblPr/>
              <a:tblGrid>
                <a:gridCol w="2395062">
                  <a:extLst>
                    <a:ext uri="{9D8B030D-6E8A-4147-A177-3AD203B41FA5}">
                      <a16:colId xmlns:a16="http://schemas.microsoft.com/office/drawing/2014/main" val="20000"/>
                    </a:ext>
                  </a:extLst>
                </a:gridCol>
                <a:gridCol w="2395062">
                  <a:extLst>
                    <a:ext uri="{9D8B030D-6E8A-4147-A177-3AD203B41FA5}">
                      <a16:colId xmlns:a16="http://schemas.microsoft.com/office/drawing/2014/main" val="20001"/>
                    </a:ext>
                  </a:extLst>
                </a:gridCol>
                <a:gridCol w="2794604">
                  <a:extLst>
                    <a:ext uri="{9D8B030D-6E8A-4147-A177-3AD203B41FA5}">
                      <a16:colId xmlns:a16="http://schemas.microsoft.com/office/drawing/2014/main" val="20002"/>
                    </a:ext>
                  </a:extLst>
                </a:gridCol>
                <a:gridCol w="2446114">
                  <a:extLst>
                    <a:ext uri="{9D8B030D-6E8A-4147-A177-3AD203B41FA5}">
                      <a16:colId xmlns:a16="http://schemas.microsoft.com/office/drawing/2014/main" val="20003"/>
                    </a:ext>
                  </a:extLst>
                </a:gridCol>
                <a:gridCol w="4572000">
                  <a:extLst>
                    <a:ext uri="{9D8B030D-6E8A-4147-A177-3AD203B41FA5}">
                      <a16:colId xmlns:a16="http://schemas.microsoft.com/office/drawing/2014/main" val="20004"/>
                    </a:ext>
                  </a:extLst>
                </a:gridCol>
              </a:tblGrid>
              <a:tr h="1856986">
                <a:tc>
                  <a:txBody>
                    <a:bodyPr/>
                    <a:lstStyle/>
                    <a:p>
                      <a:pPr algn="ctr">
                        <a:lnSpc>
                          <a:spcPts val="4619"/>
                        </a:lnSpc>
                        <a:defRPr/>
                      </a:pPr>
                      <a:r>
                        <a:rPr lang="en-US" sz="3299">
                          <a:solidFill>
                            <a:srgbClr val="000000"/>
                          </a:solidFill>
                          <a:latin typeface="Canva Sans Bold"/>
                        </a:rPr>
                        <a:t>Person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Canva Sans Bold"/>
                        </a:rPr>
                        <a:t>BMI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nva Sans Bold"/>
                        </a:rPr>
                        <a:t>Waist Circumference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Canva Sans Bold"/>
                        </a:rPr>
                        <a:t>Probability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000" b="1" i="0" kern="1200" dirty="0">
                          <a:solidFill>
                            <a:schemeClr val="tx1"/>
                          </a:solidFill>
                          <a:effectLst/>
                          <a:latin typeface="Canva Sans Bold" panose="020B0604020202020204" charset="0"/>
                          <a:ea typeface="+mn-ea"/>
                          <a:cs typeface="+mn-cs"/>
                        </a:rPr>
                        <a:t>Obesity Status (Obese- 1 / Not obese - 0)</a:t>
                      </a:r>
                      <a:endParaRPr lang="en-US" sz="2000" dirty="0">
                        <a:latin typeface="Canva Sans Bold" panose="020B060402020202020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7368">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0.59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77368">
                <a:tc>
                  <a:txBody>
                    <a:bodyPr/>
                    <a:lstStyle/>
                    <a:p>
                      <a:pPr algn="ctr">
                        <a:lnSpc>
                          <a:spcPts val="4899"/>
                        </a:lnSpc>
                        <a:defRPr/>
                      </a:pPr>
                      <a:r>
                        <a:rPr lang="en-US" sz="3499">
                          <a:solidFill>
                            <a:srgbClr val="000000"/>
                          </a:solidFill>
                          <a:latin typeface="Canva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85.0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0.98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77368">
                <a:tc>
                  <a:txBody>
                    <a:bodyPr/>
                    <a:lstStyle/>
                    <a:p>
                      <a:pPr algn="ctr">
                        <a:lnSpc>
                          <a:spcPts val="5319"/>
                        </a:lnSpc>
                        <a:defRPr/>
                      </a:pPr>
                      <a:r>
                        <a:rPr lang="en-US" sz="3799">
                          <a:solidFill>
                            <a:srgbClr val="000000"/>
                          </a:solidFill>
                          <a:latin typeface="Canva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90.0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77368">
                <a:tc>
                  <a:txBody>
                    <a:bodyPr/>
                    <a:lstStyle/>
                    <a:p>
                      <a:pPr algn="ctr">
                        <a:lnSpc>
                          <a:spcPts val="5319"/>
                        </a:lnSpc>
                        <a:defRPr/>
                      </a:pPr>
                      <a:r>
                        <a:rPr lang="en-US" sz="3799">
                          <a:solidFill>
                            <a:srgbClr val="000000"/>
                          </a:solidFill>
                          <a:latin typeface="Canva Sans"/>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95.0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77368">
                <a:tc>
                  <a:txBody>
                    <a:bodyPr/>
                    <a:lstStyle/>
                    <a:p>
                      <a:pPr algn="ctr">
                        <a:lnSpc>
                          <a:spcPts val="5319"/>
                        </a:lnSpc>
                        <a:defRPr/>
                      </a:pPr>
                      <a:r>
                        <a:rPr lang="en-US" sz="3799">
                          <a:solidFill>
                            <a:srgbClr val="000000"/>
                          </a:solidFill>
                          <a:latin typeface="Canva Sans"/>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pic>
        <p:nvPicPr>
          <p:cNvPr id="11" name="Picture 10">
            <a:extLst>
              <a:ext uri="{FF2B5EF4-FFF2-40B4-BE49-F238E27FC236}">
                <a16:creationId xmlns:a16="http://schemas.microsoft.com/office/drawing/2014/main" id="{380607B7-49CD-E734-3ADD-F2968F7C9897}"/>
              </a:ext>
            </a:extLst>
          </p:cNvPr>
          <p:cNvPicPr>
            <a:picLocks noChangeAspect="1"/>
          </p:cNvPicPr>
          <p:nvPr/>
        </p:nvPicPr>
        <p:blipFill>
          <a:blip r:embed="rId10"/>
          <a:stretch>
            <a:fillRect/>
          </a:stretch>
        </p:blipFill>
        <p:spPr>
          <a:xfrm>
            <a:off x="1666072" y="2621085"/>
            <a:ext cx="14418988" cy="717124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extLst>
              <p:ext uri="{D42A27DB-BD31-4B8C-83A1-F6EECF244321}">
                <p14:modId xmlns:p14="http://schemas.microsoft.com/office/powerpoint/2010/main" val="3210908761"/>
              </p:ext>
            </p:extLst>
          </p:nvPr>
        </p:nvGraphicFramePr>
        <p:xfrm>
          <a:off x="1506102" y="1180950"/>
          <a:ext cx="15011568" cy="7754629"/>
        </p:xfrm>
        <a:graphic>
          <a:graphicData uri="http://schemas.openxmlformats.org/drawingml/2006/table">
            <a:tbl>
              <a:tblPr/>
              <a:tblGrid>
                <a:gridCol w="2697274">
                  <a:extLst>
                    <a:ext uri="{9D8B030D-6E8A-4147-A177-3AD203B41FA5}">
                      <a16:colId xmlns:a16="http://schemas.microsoft.com/office/drawing/2014/main" val="20000"/>
                    </a:ext>
                  </a:extLst>
                </a:gridCol>
                <a:gridCol w="2697274">
                  <a:extLst>
                    <a:ext uri="{9D8B030D-6E8A-4147-A177-3AD203B41FA5}">
                      <a16:colId xmlns:a16="http://schemas.microsoft.com/office/drawing/2014/main" val="20001"/>
                    </a:ext>
                  </a:extLst>
                </a:gridCol>
                <a:gridCol w="2852950">
                  <a:extLst>
                    <a:ext uri="{9D8B030D-6E8A-4147-A177-3AD203B41FA5}">
                      <a16:colId xmlns:a16="http://schemas.microsoft.com/office/drawing/2014/main" val="20002"/>
                    </a:ext>
                  </a:extLst>
                </a:gridCol>
                <a:gridCol w="2541598">
                  <a:extLst>
                    <a:ext uri="{9D8B030D-6E8A-4147-A177-3AD203B41FA5}">
                      <a16:colId xmlns:a16="http://schemas.microsoft.com/office/drawing/2014/main" val="20003"/>
                    </a:ext>
                  </a:extLst>
                </a:gridCol>
                <a:gridCol w="4222472">
                  <a:extLst>
                    <a:ext uri="{9D8B030D-6E8A-4147-A177-3AD203B41FA5}">
                      <a16:colId xmlns:a16="http://schemas.microsoft.com/office/drawing/2014/main" val="20004"/>
                    </a:ext>
                  </a:extLst>
                </a:gridCol>
              </a:tblGrid>
              <a:tr h="1856974">
                <a:tc>
                  <a:txBody>
                    <a:bodyPr/>
                    <a:lstStyle/>
                    <a:p>
                      <a:pPr algn="ctr">
                        <a:lnSpc>
                          <a:spcPts val="4619"/>
                        </a:lnSpc>
                        <a:defRPr/>
                      </a:pPr>
                      <a:r>
                        <a:rPr lang="en-US" sz="3299">
                          <a:solidFill>
                            <a:srgbClr val="000000"/>
                          </a:solidFill>
                          <a:latin typeface="Canva Sans Bold"/>
                        </a:rPr>
                        <a:t>Person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Canva Sans Bold"/>
                        </a:rPr>
                        <a:t>BMI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nva Sans Bold"/>
                        </a:rPr>
                        <a:t>Waist Circumference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Canva Sans Bold"/>
                        </a:rPr>
                        <a:t>Probability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000" b="1" i="0" kern="1200" dirty="0">
                          <a:solidFill>
                            <a:schemeClr val="tx1"/>
                          </a:solidFill>
                          <a:effectLst/>
                          <a:latin typeface="Canva Sans Bold" panose="020B0604020202020204" charset="0"/>
                          <a:ea typeface="+mn-ea"/>
                          <a:cs typeface="+mn-cs"/>
                        </a:rPr>
                        <a:t>Obesity Status (Obese- 1 / Not obese - 0)</a:t>
                      </a:r>
                      <a:endParaRPr lang="en-US" sz="2000" dirty="0">
                        <a:latin typeface="Canva Sans Bold" panose="020B060402020202020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9531">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0.59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79531">
                <a:tc>
                  <a:txBody>
                    <a:bodyPr/>
                    <a:lstStyle/>
                    <a:p>
                      <a:pPr algn="ctr">
                        <a:lnSpc>
                          <a:spcPts val="4899"/>
                        </a:lnSpc>
                        <a:defRPr/>
                      </a:pPr>
                      <a:r>
                        <a:rPr lang="en-US" sz="3499">
                          <a:solidFill>
                            <a:srgbClr val="000000"/>
                          </a:solidFill>
                          <a:latin typeface="Canva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85.0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0.98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79531">
                <a:tc>
                  <a:txBody>
                    <a:bodyPr/>
                    <a:lstStyle/>
                    <a:p>
                      <a:pPr algn="ctr">
                        <a:lnSpc>
                          <a:spcPts val="5319"/>
                        </a:lnSpc>
                        <a:defRPr/>
                      </a:pPr>
                      <a:r>
                        <a:rPr lang="en-US" sz="3799">
                          <a:solidFill>
                            <a:srgbClr val="000000"/>
                          </a:solidFill>
                          <a:latin typeface="Canva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90.0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0.99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79531">
                <a:tc>
                  <a:txBody>
                    <a:bodyPr/>
                    <a:lstStyle/>
                    <a:p>
                      <a:pPr algn="ctr">
                        <a:lnSpc>
                          <a:spcPts val="5319"/>
                        </a:lnSpc>
                        <a:defRPr/>
                      </a:pPr>
                      <a:r>
                        <a:rPr lang="en-US" sz="3799">
                          <a:solidFill>
                            <a:srgbClr val="000000"/>
                          </a:solidFill>
                          <a:latin typeface="Canva Sans"/>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95.0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79531">
                <a:tc>
                  <a:txBody>
                    <a:bodyPr/>
                    <a:lstStyle/>
                    <a:p>
                      <a:pPr algn="ctr">
                        <a:lnSpc>
                          <a:spcPts val="5319"/>
                        </a:lnSpc>
                        <a:defRPr/>
                      </a:pPr>
                      <a:r>
                        <a:rPr lang="en-US" sz="3799">
                          <a:solidFill>
                            <a:srgbClr val="000000"/>
                          </a:solidFill>
                          <a:latin typeface="Canva Sans"/>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pic>
        <p:nvPicPr>
          <p:cNvPr id="11" name="Picture 10">
            <a:extLst>
              <a:ext uri="{FF2B5EF4-FFF2-40B4-BE49-F238E27FC236}">
                <a16:creationId xmlns:a16="http://schemas.microsoft.com/office/drawing/2014/main" id="{3C977731-028F-3955-8A48-4FC7D91FC1FB}"/>
              </a:ext>
            </a:extLst>
          </p:cNvPr>
          <p:cNvPicPr>
            <a:picLocks noChangeAspect="1"/>
          </p:cNvPicPr>
          <p:nvPr/>
        </p:nvPicPr>
        <p:blipFill>
          <a:blip r:embed="rId10"/>
          <a:stretch>
            <a:fillRect/>
          </a:stretch>
        </p:blipFill>
        <p:spPr>
          <a:xfrm>
            <a:off x="2526613" y="2526646"/>
            <a:ext cx="13998349" cy="718885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extLst>
              <p:ext uri="{D42A27DB-BD31-4B8C-83A1-F6EECF244321}">
                <p14:modId xmlns:p14="http://schemas.microsoft.com/office/powerpoint/2010/main" val="1911554771"/>
              </p:ext>
            </p:extLst>
          </p:nvPr>
        </p:nvGraphicFramePr>
        <p:xfrm>
          <a:off x="1469879" y="1500187"/>
          <a:ext cx="14866678" cy="7286625"/>
        </p:xfrm>
        <a:graphic>
          <a:graphicData uri="http://schemas.openxmlformats.org/drawingml/2006/table">
            <a:tbl>
              <a:tblPr/>
              <a:tblGrid>
                <a:gridCol w="2895373">
                  <a:extLst>
                    <a:ext uri="{9D8B030D-6E8A-4147-A177-3AD203B41FA5}">
                      <a16:colId xmlns:a16="http://schemas.microsoft.com/office/drawing/2014/main" val="20000"/>
                    </a:ext>
                  </a:extLst>
                </a:gridCol>
                <a:gridCol w="2895373">
                  <a:extLst>
                    <a:ext uri="{9D8B030D-6E8A-4147-A177-3AD203B41FA5}">
                      <a16:colId xmlns:a16="http://schemas.microsoft.com/office/drawing/2014/main" val="20001"/>
                    </a:ext>
                  </a:extLst>
                </a:gridCol>
                <a:gridCol w="2895373">
                  <a:extLst>
                    <a:ext uri="{9D8B030D-6E8A-4147-A177-3AD203B41FA5}">
                      <a16:colId xmlns:a16="http://schemas.microsoft.com/office/drawing/2014/main" val="20002"/>
                    </a:ext>
                  </a:extLst>
                </a:gridCol>
                <a:gridCol w="2895373">
                  <a:extLst>
                    <a:ext uri="{9D8B030D-6E8A-4147-A177-3AD203B41FA5}">
                      <a16:colId xmlns:a16="http://schemas.microsoft.com/office/drawing/2014/main" val="20003"/>
                    </a:ext>
                  </a:extLst>
                </a:gridCol>
                <a:gridCol w="3285186">
                  <a:extLst>
                    <a:ext uri="{9D8B030D-6E8A-4147-A177-3AD203B41FA5}">
                      <a16:colId xmlns:a16="http://schemas.microsoft.com/office/drawing/2014/main" val="20004"/>
                    </a:ext>
                  </a:extLst>
                </a:gridCol>
              </a:tblGrid>
              <a:tr h="1397960">
                <a:tc>
                  <a:txBody>
                    <a:bodyPr/>
                    <a:lstStyle/>
                    <a:p>
                      <a:pPr algn="ctr">
                        <a:lnSpc>
                          <a:spcPts val="4619"/>
                        </a:lnSpc>
                        <a:defRPr/>
                      </a:pPr>
                      <a:r>
                        <a:rPr lang="en-US" sz="3299">
                          <a:solidFill>
                            <a:srgbClr val="000000"/>
                          </a:solidFill>
                          <a:latin typeface="Canva Sans Bold"/>
                        </a:rPr>
                        <a:t>Person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Canva Sans Bold"/>
                        </a:rPr>
                        <a:t>BMI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nva Sans Bold"/>
                        </a:rPr>
                        <a:t>Waist Circumference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Canva Sans Bold"/>
                        </a:rPr>
                        <a:t>Probability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000" b="1" i="0" kern="1200" dirty="0">
                          <a:solidFill>
                            <a:schemeClr val="tx1"/>
                          </a:solidFill>
                          <a:effectLst/>
                          <a:latin typeface="Canva Sans Bold" panose="020B0604020202020204" charset="0"/>
                          <a:ea typeface="+mn-ea"/>
                          <a:cs typeface="+mn-cs"/>
                        </a:rPr>
                        <a:t>Obesity Status (Obese- 1 / Not obese - 0)</a:t>
                      </a:r>
                      <a:endParaRPr lang="en-US" sz="2000" dirty="0">
                        <a:latin typeface="Canva Sans Bold" panose="020B060402020202020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7733">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0.59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77733">
                <a:tc>
                  <a:txBody>
                    <a:bodyPr/>
                    <a:lstStyle/>
                    <a:p>
                      <a:pPr algn="ctr">
                        <a:lnSpc>
                          <a:spcPts val="4899"/>
                        </a:lnSpc>
                        <a:defRPr/>
                      </a:pPr>
                      <a:r>
                        <a:rPr lang="en-US" sz="3499">
                          <a:solidFill>
                            <a:srgbClr val="000000"/>
                          </a:solidFill>
                          <a:latin typeface="Canva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85.0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0.98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77733">
                <a:tc>
                  <a:txBody>
                    <a:bodyPr/>
                    <a:lstStyle/>
                    <a:p>
                      <a:pPr algn="ctr">
                        <a:lnSpc>
                          <a:spcPts val="5319"/>
                        </a:lnSpc>
                        <a:defRPr/>
                      </a:pPr>
                      <a:r>
                        <a:rPr lang="en-US" sz="3799">
                          <a:solidFill>
                            <a:srgbClr val="000000"/>
                          </a:solidFill>
                          <a:latin typeface="Canva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90.0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0.99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77733">
                <a:tc>
                  <a:txBody>
                    <a:bodyPr/>
                    <a:lstStyle/>
                    <a:p>
                      <a:pPr algn="ctr">
                        <a:lnSpc>
                          <a:spcPts val="5319"/>
                        </a:lnSpc>
                        <a:defRPr/>
                      </a:pPr>
                      <a:r>
                        <a:rPr lang="en-US" sz="3799">
                          <a:solidFill>
                            <a:srgbClr val="000000"/>
                          </a:solidFill>
                          <a:latin typeface="Canva Sans"/>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95.0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0.99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77733">
                <a:tc>
                  <a:txBody>
                    <a:bodyPr/>
                    <a:lstStyle/>
                    <a:p>
                      <a:pPr algn="ctr">
                        <a:lnSpc>
                          <a:spcPts val="5319"/>
                        </a:lnSpc>
                        <a:defRPr/>
                      </a:pPr>
                      <a:r>
                        <a:rPr lang="en-US" sz="3799">
                          <a:solidFill>
                            <a:srgbClr val="000000"/>
                          </a:solidFill>
                          <a:latin typeface="Canva Sans"/>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154993" y="653750"/>
            <a:ext cx="23492865" cy="11676073"/>
          </a:xfrm>
          <a:custGeom>
            <a:avLst/>
            <a:gdLst/>
            <a:ahLst/>
            <a:cxnLst/>
            <a:rect l="l" t="t" r="r" b="b"/>
            <a:pathLst>
              <a:path w="23492865" h="11676073">
                <a:moveTo>
                  <a:pt x="0" y="0"/>
                </a:moveTo>
                <a:lnTo>
                  <a:pt x="23492865" y="0"/>
                </a:lnTo>
                <a:lnTo>
                  <a:pt x="23492865" y="11676073"/>
                </a:lnTo>
                <a:lnTo>
                  <a:pt x="0" y="11676073"/>
                </a:lnTo>
                <a:lnTo>
                  <a:pt x="0" y="0"/>
                </a:lnTo>
                <a:close/>
              </a:path>
            </a:pathLst>
          </a:custGeom>
          <a:blipFill>
            <a:blip r:embed="rId5"/>
            <a:stretch>
              <a:fillRect l="-16746" r="-20674"/>
            </a:stretch>
          </a:blipFill>
        </p:spPr>
      </p:sp>
      <p:sp>
        <p:nvSpPr>
          <p:cNvPr id="5" name="Freeform 5"/>
          <p:cNvSpPr/>
          <p:nvPr/>
        </p:nvSpPr>
        <p:spPr>
          <a:xfrm>
            <a:off x="16558725" y="933707"/>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85060" y="172883"/>
            <a:ext cx="473665" cy="601653"/>
          </a:xfrm>
          <a:custGeom>
            <a:avLst/>
            <a:gdLst/>
            <a:ahLst/>
            <a:cxnLst/>
            <a:rect l="l" t="t" r="r" b="b"/>
            <a:pathLst>
              <a:path w="473665" h="601653">
                <a:moveTo>
                  <a:pt x="0" y="0"/>
                </a:moveTo>
                <a:lnTo>
                  <a:pt x="473665" y="0"/>
                </a:lnTo>
                <a:lnTo>
                  <a:pt x="473665" y="601654"/>
                </a:lnTo>
                <a:lnTo>
                  <a:pt x="0" y="601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0" y="396698"/>
            <a:ext cx="7103800" cy="1365006"/>
          </a:xfrm>
          <a:prstGeom prst="rect">
            <a:avLst/>
          </a:prstGeom>
        </p:spPr>
        <p:txBody>
          <a:bodyPr lIns="0" tIns="0" rIns="0" bIns="0" rtlCol="0" anchor="t">
            <a:spAutoFit/>
          </a:bodyPr>
          <a:lstStyle/>
          <a:p>
            <a:pPr algn="ctr">
              <a:lnSpc>
                <a:spcPts val="9825"/>
              </a:lnSpc>
            </a:pPr>
            <a:r>
              <a:rPr lang="en-US" sz="9182">
                <a:solidFill>
                  <a:srgbClr val="000000"/>
                </a:solidFill>
                <a:latin typeface="Bryndan Write"/>
              </a:rPr>
              <a:t>Solution</a:t>
            </a:r>
          </a:p>
        </p:txBody>
      </p:sp>
      <p:pic>
        <p:nvPicPr>
          <p:cNvPr id="11" name="Picture 10">
            <a:extLst>
              <a:ext uri="{FF2B5EF4-FFF2-40B4-BE49-F238E27FC236}">
                <a16:creationId xmlns:a16="http://schemas.microsoft.com/office/drawing/2014/main" id="{2DA3B788-0302-C055-8E8B-0686BEF92994}"/>
              </a:ext>
            </a:extLst>
          </p:cNvPr>
          <p:cNvPicPr>
            <a:picLocks noChangeAspect="1"/>
          </p:cNvPicPr>
          <p:nvPr/>
        </p:nvPicPr>
        <p:blipFill>
          <a:blip r:embed="rId10"/>
          <a:stretch>
            <a:fillRect/>
          </a:stretch>
        </p:blipFill>
        <p:spPr>
          <a:xfrm>
            <a:off x="2667000" y="2408632"/>
            <a:ext cx="14094847" cy="735550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103800" y="831422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605844">
            <a:off x="689346" y="-280900"/>
            <a:ext cx="17500537" cy="10069341"/>
          </a:xfrm>
          <a:custGeom>
            <a:avLst/>
            <a:gdLst/>
            <a:ahLst/>
            <a:cxnLst/>
            <a:rect l="l" t="t" r="r" b="b"/>
            <a:pathLst>
              <a:path w="17500537" h="10069341">
                <a:moveTo>
                  <a:pt x="0" y="0"/>
                </a:moveTo>
                <a:lnTo>
                  <a:pt x="17500537" y="0"/>
                </a:lnTo>
                <a:lnTo>
                  <a:pt x="17500537" y="10069341"/>
                </a:lnTo>
                <a:lnTo>
                  <a:pt x="0" y="10069341"/>
                </a:lnTo>
                <a:lnTo>
                  <a:pt x="0" y="0"/>
                </a:lnTo>
                <a:close/>
              </a:path>
            </a:pathLst>
          </a:custGeom>
          <a:blipFill>
            <a:blip r:embed="rId5"/>
            <a:stretch>
              <a:fillRect l="-29777" t="-3243" r="-34471"/>
            </a:stretch>
          </a:blipFill>
        </p:spPr>
      </p:sp>
      <p:sp>
        <p:nvSpPr>
          <p:cNvPr id="5" name="Freeform 5"/>
          <p:cNvSpPr/>
          <p:nvPr/>
        </p:nvSpPr>
        <p:spPr>
          <a:xfrm>
            <a:off x="7477366" y="368123"/>
            <a:ext cx="1167245" cy="812827"/>
          </a:xfrm>
          <a:custGeom>
            <a:avLst/>
            <a:gdLst/>
            <a:ahLst/>
            <a:cxnLst/>
            <a:rect l="l" t="t" r="r" b="b"/>
            <a:pathLst>
              <a:path w="1167245" h="812827">
                <a:moveTo>
                  <a:pt x="0" y="0"/>
                </a:moveTo>
                <a:lnTo>
                  <a:pt x="1167244" y="0"/>
                </a:lnTo>
                <a:lnTo>
                  <a:pt x="1167244" y="812827"/>
                </a:lnTo>
                <a:lnTo>
                  <a:pt x="0" y="812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extLst>
              <p:ext uri="{D42A27DB-BD31-4B8C-83A1-F6EECF244321}">
                <p14:modId xmlns:p14="http://schemas.microsoft.com/office/powerpoint/2010/main" val="932285249"/>
              </p:ext>
            </p:extLst>
          </p:nvPr>
        </p:nvGraphicFramePr>
        <p:xfrm>
          <a:off x="1506102" y="1542230"/>
          <a:ext cx="15156455" cy="7417936"/>
        </p:xfrm>
        <a:graphic>
          <a:graphicData uri="http://schemas.openxmlformats.org/drawingml/2006/table">
            <a:tbl>
              <a:tblPr/>
              <a:tblGrid>
                <a:gridCol w="3031291">
                  <a:extLst>
                    <a:ext uri="{9D8B030D-6E8A-4147-A177-3AD203B41FA5}">
                      <a16:colId xmlns:a16="http://schemas.microsoft.com/office/drawing/2014/main" val="20000"/>
                    </a:ext>
                  </a:extLst>
                </a:gridCol>
                <a:gridCol w="3031291">
                  <a:extLst>
                    <a:ext uri="{9D8B030D-6E8A-4147-A177-3AD203B41FA5}">
                      <a16:colId xmlns:a16="http://schemas.microsoft.com/office/drawing/2014/main" val="20001"/>
                    </a:ext>
                  </a:extLst>
                </a:gridCol>
                <a:gridCol w="3031291">
                  <a:extLst>
                    <a:ext uri="{9D8B030D-6E8A-4147-A177-3AD203B41FA5}">
                      <a16:colId xmlns:a16="http://schemas.microsoft.com/office/drawing/2014/main" val="20002"/>
                    </a:ext>
                  </a:extLst>
                </a:gridCol>
                <a:gridCol w="3031291">
                  <a:extLst>
                    <a:ext uri="{9D8B030D-6E8A-4147-A177-3AD203B41FA5}">
                      <a16:colId xmlns:a16="http://schemas.microsoft.com/office/drawing/2014/main" val="20003"/>
                    </a:ext>
                  </a:extLst>
                </a:gridCol>
                <a:gridCol w="3031291">
                  <a:extLst>
                    <a:ext uri="{9D8B030D-6E8A-4147-A177-3AD203B41FA5}">
                      <a16:colId xmlns:a16="http://schemas.microsoft.com/office/drawing/2014/main" val="20004"/>
                    </a:ext>
                  </a:extLst>
                </a:gridCol>
              </a:tblGrid>
              <a:tr h="1397960">
                <a:tc>
                  <a:txBody>
                    <a:bodyPr/>
                    <a:lstStyle/>
                    <a:p>
                      <a:pPr algn="ctr">
                        <a:lnSpc>
                          <a:spcPts val="4619"/>
                        </a:lnSpc>
                        <a:defRPr/>
                      </a:pPr>
                      <a:r>
                        <a:rPr lang="en-US" sz="3299">
                          <a:solidFill>
                            <a:srgbClr val="000000"/>
                          </a:solidFill>
                          <a:latin typeface="Canva Sans Bold"/>
                        </a:rPr>
                        <a:t>Person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Canva Sans Bold"/>
                        </a:rPr>
                        <a:t>BMI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nva Sans Bold"/>
                        </a:rPr>
                        <a:t>Waist Circumference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Canva Sans Bold"/>
                        </a:rPr>
                        <a:t>Probability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000" b="1" i="0" kern="1200" dirty="0">
                          <a:solidFill>
                            <a:schemeClr val="tx1"/>
                          </a:solidFill>
                          <a:effectLst/>
                          <a:latin typeface="Canva Sans Bold" panose="020B0604020202020204" charset="0"/>
                          <a:ea typeface="+mn-ea"/>
                          <a:cs typeface="+mn-cs"/>
                        </a:rPr>
                        <a:t>Obesity Status (Obese- 1 / Not obese - 0)</a:t>
                      </a:r>
                      <a:endParaRPr lang="en-US" sz="2000" dirty="0">
                        <a:latin typeface="Canva Sans Bold" panose="020B060402020202020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7733">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28.0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0.59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77733">
                <a:tc>
                  <a:txBody>
                    <a:bodyPr/>
                    <a:lstStyle/>
                    <a:p>
                      <a:pPr algn="ctr">
                        <a:lnSpc>
                          <a:spcPts val="4899"/>
                        </a:lnSpc>
                        <a:defRPr/>
                      </a:pPr>
                      <a:r>
                        <a:rPr lang="en-US" sz="3499">
                          <a:solidFill>
                            <a:srgbClr val="000000"/>
                          </a:solidFill>
                          <a:latin typeface="Canva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27.5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85.0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0.98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77733">
                <a:tc>
                  <a:txBody>
                    <a:bodyPr/>
                    <a:lstStyle/>
                    <a:p>
                      <a:pPr algn="ctr">
                        <a:lnSpc>
                          <a:spcPts val="5319"/>
                        </a:lnSpc>
                        <a:defRPr/>
                      </a:pPr>
                      <a:r>
                        <a:rPr lang="en-US" sz="3799">
                          <a:solidFill>
                            <a:srgbClr val="000000"/>
                          </a:solidFill>
                          <a:latin typeface="Canva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90.0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0.99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77733">
                <a:tc>
                  <a:txBody>
                    <a:bodyPr/>
                    <a:lstStyle/>
                    <a:p>
                      <a:pPr algn="ctr">
                        <a:lnSpc>
                          <a:spcPts val="5319"/>
                        </a:lnSpc>
                        <a:defRPr/>
                      </a:pPr>
                      <a:r>
                        <a:rPr lang="en-US" sz="3799">
                          <a:solidFill>
                            <a:srgbClr val="000000"/>
                          </a:solidFill>
                          <a:latin typeface="Canva Sans"/>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95.0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0.99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77733">
                <a:tc>
                  <a:txBody>
                    <a:bodyPr/>
                    <a:lstStyle/>
                    <a:p>
                      <a:pPr algn="ctr">
                        <a:lnSpc>
                          <a:spcPts val="5319"/>
                        </a:lnSpc>
                        <a:defRPr/>
                      </a:pPr>
                      <a:r>
                        <a:rPr lang="en-US" sz="3799">
                          <a:solidFill>
                            <a:srgbClr val="000000"/>
                          </a:solidFill>
                          <a:latin typeface="Canva Sans"/>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35.0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100.0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a:solidFill>
                            <a:srgbClr val="000000"/>
                          </a:solidFill>
                          <a:latin typeface="Canva Sans"/>
                        </a:rPr>
                        <a:t>0.93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319"/>
                        </a:lnSpc>
                        <a:defRPr/>
                      </a:pPr>
                      <a:r>
                        <a:rPr lang="en-US" sz="3799" dirty="0">
                          <a:solidFill>
                            <a:srgbClr val="000000"/>
                          </a:solidFill>
                          <a:latin typeface="Canva Sans"/>
                        </a:rPr>
                        <a:t>1</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60000"/>
            </a:blip>
            <a:stretch>
              <a:fillRect t="-20816" r="-3049" b="-20007"/>
            </a:stretch>
          </a:blipFill>
        </p:spPr>
      </p:sp>
      <p:sp>
        <p:nvSpPr>
          <p:cNvPr id="3" name="Freeform 3"/>
          <p:cNvSpPr/>
          <p:nvPr/>
        </p:nvSpPr>
        <p:spPr>
          <a:xfrm>
            <a:off x="-731453" y="8805889"/>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4"/>
            <a:stretch>
              <a:fillRect/>
            </a:stretch>
          </a:blipFill>
        </p:spPr>
      </p:sp>
      <p:sp>
        <p:nvSpPr>
          <p:cNvPr id="4" name="Freeform 4"/>
          <p:cNvSpPr/>
          <p:nvPr/>
        </p:nvSpPr>
        <p:spPr>
          <a:xfrm>
            <a:off x="16884532" y="352683"/>
            <a:ext cx="749536" cy="952066"/>
          </a:xfrm>
          <a:custGeom>
            <a:avLst/>
            <a:gdLst/>
            <a:ahLst/>
            <a:cxnLst/>
            <a:rect l="l" t="t" r="r" b="b"/>
            <a:pathLst>
              <a:path w="749536" h="952066">
                <a:moveTo>
                  <a:pt x="0" y="0"/>
                </a:moveTo>
                <a:lnTo>
                  <a:pt x="749536" y="0"/>
                </a:lnTo>
                <a:lnTo>
                  <a:pt x="749536"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082410" y="1654195"/>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196929" y="6599308"/>
            <a:ext cx="1167245" cy="812827"/>
          </a:xfrm>
          <a:custGeom>
            <a:avLst/>
            <a:gdLst/>
            <a:ahLst/>
            <a:cxnLst/>
            <a:rect l="l" t="t" r="r" b="b"/>
            <a:pathLst>
              <a:path w="1167245" h="812827">
                <a:moveTo>
                  <a:pt x="0" y="0"/>
                </a:moveTo>
                <a:lnTo>
                  <a:pt x="1167245" y="0"/>
                </a:lnTo>
                <a:lnTo>
                  <a:pt x="1167245" y="812827"/>
                </a:lnTo>
                <a:lnTo>
                  <a:pt x="0" y="812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2898956" y="320689"/>
            <a:ext cx="774723" cy="984060"/>
          </a:xfrm>
          <a:custGeom>
            <a:avLst/>
            <a:gdLst/>
            <a:ahLst/>
            <a:cxnLst/>
            <a:rect l="l" t="t" r="r" b="b"/>
            <a:pathLst>
              <a:path w="774723" h="984060">
                <a:moveTo>
                  <a:pt x="0" y="0"/>
                </a:moveTo>
                <a:lnTo>
                  <a:pt x="774724" y="0"/>
                </a:lnTo>
                <a:lnTo>
                  <a:pt x="774724" y="984060"/>
                </a:lnTo>
                <a:lnTo>
                  <a:pt x="0" y="984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962883" y="320689"/>
            <a:ext cx="399956" cy="508027"/>
          </a:xfrm>
          <a:custGeom>
            <a:avLst/>
            <a:gdLst/>
            <a:ahLst/>
            <a:cxnLst/>
            <a:rect l="l" t="t" r="r" b="b"/>
            <a:pathLst>
              <a:path w="399956" h="508027">
                <a:moveTo>
                  <a:pt x="0" y="0"/>
                </a:moveTo>
                <a:lnTo>
                  <a:pt x="399956" y="0"/>
                </a:lnTo>
                <a:lnTo>
                  <a:pt x="399956" y="508027"/>
                </a:lnTo>
                <a:lnTo>
                  <a:pt x="0" y="5080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201994" y="3412300"/>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254216" y="4956715"/>
            <a:ext cx="848433" cy="1077686"/>
          </a:xfrm>
          <a:custGeom>
            <a:avLst/>
            <a:gdLst/>
            <a:ahLst/>
            <a:cxnLst/>
            <a:rect l="l" t="t" r="r" b="b"/>
            <a:pathLst>
              <a:path w="848433" h="1077686">
                <a:moveTo>
                  <a:pt x="0" y="0"/>
                </a:moveTo>
                <a:lnTo>
                  <a:pt x="848433" y="0"/>
                </a:lnTo>
                <a:lnTo>
                  <a:pt x="848433" y="1077686"/>
                </a:lnTo>
                <a:lnTo>
                  <a:pt x="0" y="10776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780551" y="1654195"/>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132026" y="6034401"/>
            <a:ext cx="444736" cy="564907"/>
          </a:xfrm>
          <a:custGeom>
            <a:avLst/>
            <a:gdLst/>
            <a:ahLst/>
            <a:cxnLst/>
            <a:rect l="l" t="t" r="r" b="b"/>
            <a:pathLst>
              <a:path w="444736" h="564907">
                <a:moveTo>
                  <a:pt x="0" y="0"/>
                </a:moveTo>
                <a:lnTo>
                  <a:pt x="444736" y="0"/>
                </a:lnTo>
                <a:lnTo>
                  <a:pt x="444736" y="564907"/>
                </a:lnTo>
                <a:lnTo>
                  <a:pt x="0" y="5649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672707" y="7419323"/>
            <a:ext cx="1167245" cy="812827"/>
          </a:xfrm>
          <a:custGeom>
            <a:avLst/>
            <a:gdLst/>
            <a:ahLst/>
            <a:cxnLst/>
            <a:rect l="l" t="t" r="r" b="b"/>
            <a:pathLst>
              <a:path w="1167245" h="812827">
                <a:moveTo>
                  <a:pt x="0" y="0"/>
                </a:moveTo>
                <a:lnTo>
                  <a:pt x="1167245" y="0"/>
                </a:lnTo>
                <a:lnTo>
                  <a:pt x="1167245" y="812827"/>
                </a:lnTo>
                <a:lnTo>
                  <a:pt x="0" y="812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9530989" y="320689"/>
            <a:ext cx="729542" cy="508027"/>
          </a:xfrm>
          <a:custGeom>
            <a:avLst/>
            <a:gdLst/>
            <a:ahLst/>
            <a:cxnLst/>
            <a:rect l="l" t="t" r="r" b="b"/>
            <a:pathLst>
              <a:path w="729542" h="508027">
                <a:moveTo>
                  <a:pt x="0" y="0"/>
                </a:moveTo>
                <a:lnTo>
                  <a:pt x="729542" y="0"/>
                </a:lnTo>
                <a:lnTo>
                  <a:pt x="729542" y="508027"/>
                </a:lnTo>
                <a:lnTo>
                  <a:pt x="0" y="5080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4862626" y="3204216"/>
            <a:ext cx="1154758" cy="804131"/>
          </a:xfrm>
          <a:custGeom>
            <a:avLst/>
            <a:gdLst/>
            <a:ahLst/>
            <a:cxnLst/>
            <a:rect l="l" t="t" r="r" b="b"/>
            <a:pathLst>
              <a:path w="1154758" h="804131">
                <a:moveTo>
                  <a:pt x="0" y="0"/>
                </a:moveTo>
                <a:lnTo>
                  <a:pt x="1154758" y="0"/>
                </a:lnTo>
                <a:lnTo>
                  <a:pt x="1154758" y="804131"/>
                </a:lnTo>
                <a:lnTo>
                  <a:pt x="0" y="8041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993139" y="622287"/>
            <a:ext cx="1167245" cy="812827"/>
          </a:xfrm>
          <a:custGeom>
            <a:avLst/>
            <a:gdLst/>
            <a:ahLst/>
            <a:cxnLst/>
            <a:rect l="l" t="t" r="r" b="b"/>
            <a:pathLst>
              <a:path w="1167245" h="812827">
                <a:moveTo>
                  <a:pt x="0" y="0"/>
                </a:moveTo>
                <a:lnTo>
                  <a:pt x="1167245" y="0"/>
                </a:lnTo>
                <a:lnTo>
                  <a:pt x="1167245" y="812826"/>
                </a:lnTo>
                <a:lnTo>
                  <a:pt x="0" y="812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3767774" y="1654195"/>
            <a:ext cx="10129717" cy="6574440"/>
          </a:xfrm>
          <a:custGeom>
            <a:avLst/>
            <a:gdLst/>
            <a:ahLst/>
            <a:cxnLst/>
            <a:rect l="l" t="t" r="r" b="b"/>
            <a:pathLst>
              <a:path w="10129717" h="6574440">
                <a:moveTo>
                  <a:pt x="0" y="0"/>
                </a:moveTo>
                <a:lnTo>
                  <a:pt x="10129718" y="0"/>
                </a:lnTo>
                <a:lnTo>
                  <a:pt x="10129718" y="6574440"/>
                </a:lnTo>
                <a:lnTo>
                  <a:pt x="0" y="6574440"/>
                </a:lnTo>
                <a:lnTo>
                  <a:pt x="0" y="0"/>
                </a:lnTo>
                <a:close/>
              </a:path>
            </a:pathLst>
          </a:custGeom>
          <a:blipFill>
            <a:blip r:embed="rId9"/>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1320555" y="3332565"/>
            <a:ext cx="8697203" cy="1755970"/>
            <a:chOff x="0" y="0"/>
            <a:chExt cx="2290621" cy="462478"/>
          </a:xfrm>
        </p:grpSpPr>
        <p:sp>
          <p:nvSpPr>
            <p:cNvPr id="4" name="Freeform 4"/>
            <p:cNvSpPr/>
            <p:nvPr/>
          </p:nvSpPr>
          <p:spPr>
            <a:xfrm>
              <a:off x="0" y="0"/>
              <a:ext cx="2290621" cy="462478"/>
            </a:xfrm>
            <a:custGeom>
              <a:avLst/>
              <a:gdLst/>
              <a:ahLst/>
              <a:cxnLst/>
              <a:rect l="l" t="t" r="r" b="b"/>
              <a:pathLst>
                <a:path w="2290621" h="462478">
                  <a:moveTo>
                    <a:pt x="22254" y="0"/>
                  </a:moveTo>
                  <a:lnTo>
                    <a:pt x="2268367" y="0"/>
                  </a:lnTo>
                  <a:cubicBezTo>
                    <a:pt x="2274269" y="0"/>
                    <a:pt x="2279930" y="2345"/>
                    <a:pt x="2284103" y="6518"/>
                  </a:cubicBezTo>
                  <a:cubicBezTo>
                    <a:pt x="2288277" y="10692"/>
                    <a:pt x="2290621" y="16352"/>
                    <a:pt x="2290621" y="22254"/>
                  </a:cubicBezTo>
                  <a:lnTo>
                    <a:pt x="2290621" y="440224"/>
                  </a:lnTo>
                  <a:cubicBezTo>
                    <a:pt x="2290621" y="446126"/>
                    <a:pt x="2288277" y="451786"/>
                    <a:pt x="2284103" y="455960"/>
                  </a:cubicBezTo>
                  <a:cubicBezTo>
                    <a:pt x="2279930" y="460133"/>
                    <a:pt x="2274269" y="462478"/>
                    <a:pt x="2268367" y="462478"/>
                  </a:cubicBezTo>
                  <a:lnTo>
                    <a:pt x="22254" y="462478"/>
                  </a:lnTo>
                  <a:cubicBezTo>
                    <a:pt x="16352" y="462478"/>
                    <a:pt x="10692" y="460133"/>
                    <a:pt x="6518" y="455960"/>
                  </a:cubicBezTo>
                  <a:cubicBezTo>
                    <a:pt x="2345" y="451786"/>
                    <a:pt x="0" y="446126"/>
                    <a:pt x="0" y="440224"/>
                  </a:cubicBezTo>
                  <a:lnTo>
                    <a:pt x="0" y="22254"/>
                  </a:lnTo>
                  <a:cubicBezTo>
                    <a:pt x="0" y="16352"/>
                    <a:pt x="2345" y="10692"/>
                    <a:pt x="6518" y="6518"/>
                  </a:cubicBezTo>
                  <a:cubicBezTo>
                    <a:pt x="10692" y="2345"/>
                    <a:pt x="16352" y="0"/>
                    <a:pt x="22254" y="0"/>
                  </a:cubicBezTo>
                  <a:close/>
                </a:path>
              </a:pathLst>
            </a:custGeom>
            <a:solidFill>
              <a:srgbClr val="A2AB91"/>
            </a:solidFill>
          </p:spPr>
        </p:sp>
        <p:sp>
          <p:nvSpPr>
            <p:cNvPr id="5" name="TextBox 5"/>
            <p:cNvSpPr txBox="1"/>
            <p:nvPr/>
          </p:nvSpPr>
          <p:spPr>
            <a:xfrm>
              <a:off x="0" y="-38100"/>
              <a:ext cx="2290621" cy="50057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20555" y="5289160"/>
            <a:ext cx="8697203" cy="1755970"/>
            <a:chOff x="0" y="0"/>
            <a:chExt cx="2290621" cy="462478"/>
          </a:xfrm>
        </p:grpSpPr>
        <p:sp>
          <p:nvSpPr>
            <p:cNvPr id="7" name="Freeform 7"/>
            <p:cNvSpPr/>
            <p:nvPr/>
          </p:nvSpPr>
          <p:spPr>
            <a:xfrm>
              <a:off x="0" y="0"/>
              <a:ext cx="2290621" cy="462478"/>
            </a:xfrm>
            <a:custGeom>
              <a:avLst/>
              <a:gdLst/>
              <a:ahLst/>
              <a:cxnLst/>
              <a:rect l="l" t="t" r="r" b="b"/>
              <a:pathLst>
                <a:path w="2290621" h="462478">
                  <a:moveTo>
                    <a:pt x="22254" y="0"/>
                  </a:moveTo>
                  <a:lnTo>
                    <a:pt x="2268367" y="0"/>
                  </a:lnTo>
                  <a:cubicBezTo>
                    <a:pt x="2274269" y="0"/>
                    <a:pt x="2279930" y="2345"/>
                    <a:pt x="2284103" y="6518"/>
                  </a:cubicBezTo>
                  <a:cubicBezTo>
                    <a:pt x="2288277" y="10692"/>
                    <a:pt x="2290621" y="16352"/>
                    <a:pt x="2290621" y="22254"/>
                  </a:cubicBezTo>
                  <a:lnTo>
                    <a:pt x="2290621" y="440224"/>
                  </a:lnTo>
                  <a:cubicBezTo>
                    <a:pt x="2290621" y="446126"/>
                    <a:pt x="2288277" y="451786"/>
                    <a:pt x="2284103" y="455960"/>
                  </a:cubicBezTo>
                  <a:cubicBezTo>
                    <a:pt x="2279930" y="460133"/>
                    <a:pt x="2274269" y="462478"/>
                    <a:pt x="2268367" y="462478"/>
                  </a:cubicBezTo>
                  <a:lnTo>
                    <a:pt x="22254" y="462478"/>
                  </a:lnTo>
                  <a:cubicBezTo>
                    <a:pt x="16352" y="462478"/>
                    <a:pt x="10692" y="460133"/>
                    <a:pt x="6518" y="455960"/>
                  </a:cubicBezTo>
                  <a:cubicBezTo>
                    <a:pt x="2345" y="451786"/>
                    <a:pt x="0" y="446126"/>
                    <a:pt x="0" y="440224"/>
                  </a:cubicBezTo>
                  <a:lnTo>
                    <a:pt x="0" y="22254"/>
                  </a:lnTo>
                  <a:cubicBezTo>
                    <a:pt x="0" y="16352"/>
                    <a:pt x="2345" y="10692"/>
                    <a:pt x="6518" y="6518"/>
                  </a:cubicBezTo>
                  <a:cubicBezTo>
                    <a:pt x="10692" y="2345"/>
                    <a:pt x="16352" y="0"/>
                    <a:pt x="22254" y="0"/>
                  </a:cubicBezTo>
                  <a:close/>
                </a:path>
              </a:pathLst>
            </a:custGeom>
            <a:solidFill>
              <a:srgbClr val="808970"/>
            </a:solidFill>
          </p:spPr>
        </p:sp>
        <p:sp>
          <p:nvSpPr>
            <p:cNvPr id="8" name="TextBox 8"/>
            <p:cNvSpPr txBox="1"/>
            <p:nvPr/>
          </p:nvSpPr>
          <p:spPr>
            <a:xfrm>
              <a:off x="0" y="-38100"/>
              <a:ext cx="2290621" cy="50057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20555" y="7245155"/>
            <a:ext cx="8697203" cy="1755970"/>
            <a:chOff x="0" y="0"/>
            <a:chExt cx="2290621" cy="462478"/>
          </a:xfrm>
        </p:grpSpPr>
        <p:sp>
          <p:nvSpPr>
            <p:cNvPr id="10" name="Freeform 10"/>
            <p:cNvSpPr/>
            <p:nvPr/>
          </p:nvSpPr>
          <p:spPr>
            <a:xfrm>
              <a:off x="0" y="0"/>
              <a:ext cx="2290621" cy="462478"/>
            </a:xfrm>
            <a:custGeom>
              <a:avLst/>
              <a:gdLst/>
              <a:ahLst/>
              <a:cxnLst/>
              <a:rect l="l" t="t" r="r" b="b"/>
              <a:pathLst>
                <a:path w="2290621" h="462478">
                  <a:moveTo>
                    <a:pt x="22254" y="0"/>
                  </a:moveTo>
                  <a:lnTo>
                    <a:pt x="2268367" y="0"/>
                  </a:lnTo>
                  <a:cubicBezTo>
                    <a:pt x="2274269" y="0"/>
                    <a:pt x="2279930" y="2345"/>
                    <a:pt x="2284103" y="6518"/>
                  </a:cubicBezTo>
                  <a:cubicBezTo>
                    <a:pt x="2288277" y="10692"/>
                    <a:pt x="2290621" y="16352"/>
                    <a:pt x="2290621" y="22254"/>
                  </a:cubicBezTo>
                  <a:lnTo>
                    <a:pt x="2290621" y="440224"/>
                  </a:lnTo>
                  <a:cubicBezTo>
                    <a:pt x="2290621" y="446126"/>
                    <a:pt x="2288277" y="451786"/>
                    <a:pt x="2284103" y="455960"/>
                  </a:cubicBezTo>
                  <a:cubicBezTo>
                    <a:pt x="2279930" y="460133"/>
                    <a:pt x="2274269" y="462478"/>
                    <a:pt x="2268367" y="462478"/>
                  </a:cubicBezTo>
                  <a:lnTo>
                    <a:pt x="22254" y="462478"/>
                  </a:lnTo>
                  <a:cubicBezTo>
                    <a:pt x="16352" y="462478"/>
                    <a:pt x="10692" y="460133"/>
                    <a:pt x="6518" y="455960"/>
                  </a:cubicBezTo>
                  <a:cubicBezTo>
                    <a:pt x="2345" y="451786"/>
                    <a:pt x="0" y="446126"/>
                    <a:pt x="0" y="440224"/>
                  </a:cubicBezTo>
                  <a:lnTo>
                    <a:pt x="0" y="22254"/>
                  </a:lnTo>
                  <a:cubicBezTo>
                    <a:pt x="0" y="16352"/>
                    <a:pt x="2345" y="10692"/>
                    <a:pt x="6518" y="6518"/>
                  </a:cubicBezTo>
                  <a:cubicBezTo>
                    <a:pt x="10692" y="2345"/>
                    <a:pt x="16352" y="0"/>
                    <a:pt x="22254" y="0"/>
                  </a:cubicBezTo>
                  <a:close/>
                </a:path>
              </a:pathLst>
            </a:custGeom>
            <a:solidFill>
              <a:srgbClr val="A2AB91"/>
            </a:solidFill>
          </p:spPr>
        </p:sp>
        <p:sp>
          <p:nvSpPr>
            <p:cNvPr id="11" name="TextBox 11"/>
            <p:cNvSpPr txBox="1"/>
            <p:nvPr/>
          </p:nvSpPr>
          <p:spPr>
            <a:xfrm>
              <a:off x="0" y="-38100"/>
              <a:ext cx="2290621" cy="500578"/>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713112">
            <a:off x="7800549" y="1080585"/>
            <a:ext cx="1639169" cy="1702374"/>
          </a:xfrm>
          <a:custGeom>
            <a:avLst/>
            <a:gdLst/>
            <a:ahLst/>
            <a:cxnLst/>
            <a:rect l="l" t="t" r="r" b="b"/>
            <a:pathLst>
              <a:path w="1639169" h="1702374">
                <a:moveTo>
                  <a:pt x="0" y="0"/>
                </a:moveTo>
                <a:lnTo>
                  <a:pt x="1639169" y="0"/>
                </a:lnTo>
                <a:lnTo>
                  <a:pt x="1639169" y="1702374"/>
                </a:lnTo>
                <a:lnTo>
                  <a:pt x="0" y="170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5400000">
            <a:off x="4231136" y="1831287"/>
            <a:ext cx="19750906" cy="7576296"/>
          </a:xfrm>
          <a:custGeom>
            <a:avLst/>
            <a:gdLst/>
            <a:ahLst/>
            <a:cxnLst/>
            <a:rect l="l" t="t" r="r" b="b"/>
            <a:pathLst>
              <a:path w="19750906" h="7576296">
                <a:moveTo>
                  <a:pt x="0" y="0"/>
                </a:moveTo>
                <a:lnTo>
                  <a:pt x="19750906" y="0"/>
                </a:lnTo>
                <a:lnTo>
                  <a:pt x="19750906" y="7576296"/>
                </a:lnTo>
                <a:lnTo>
                  <a:pt x="0" y="7576296"/>
                </a:lnTo>
                <a:lnTo>
                  <a:pt x="0" y="0"/>
                </a:lnTo>
                <a:close/>
              </a:path>
            </a:pathLst>
          </a:custGeom>
          <a:blipFill>
            <a:blip r:embed="rId5"/>
            <a:stretch>
              <a:fillRect l="-3031" r="-3031"/>
            </a:stretch>
          </a:blipFill>
        </p:spPr>
      </p:sp>
      <p:sp>
        <p:nvSpPr>
          <p:cNvPr id="14" name="Freeform 14"/>
          <p:cNvSpPr/>
          <p:nvPr/>
        </p:nvSpPr>
        <p:spPr>
          <a:xfrm>
            <a:off x="10910904" y="2678873"/>
            <a:ext cx="6983833" cy="5881123"/>
          </a:xfrm>
          <a:custGeom>
            <a:avLst/>
            <a:gdLst/>
            <a:ahLst/>
            <a:cxnLst/>
            <a:rect l="l" t="t" r="r" b="b"/>
            <a:pathLst>
              <a:path w="6983833" h="5881123">
                <a:moveTo>
                  <a:pt x="0" y="0"/>
                </a:moveTo>
                <a:lnTo>
                  <a:pt x="6983833" y="0"/>
                </a:lnTo>
                <a:lnTo>
                  <a:pt x="6983833" y="5881123"/>
                </a:lnTo>
                <a:lnTo>
                  <a:pt x="0" y="5881123"/>
                </a:lnTo>
                <a:lnTo>
                  <a:pt x="0" y="0"/>
                </a:lnTo>
                <a:close/>
              </a:path>
            </a:pathLst>
          </a:custGeom>
          <a:blipFill>
            <a:blip r:embed="rId6"/>
            <a:stretch>
              <a:fillRect/>
            </a:stretch>
          </a:blipFill>
        </p:spPr>
      </p:sp>
      <p:sp>
        <p:nvSpPr>
          <p:cNvPr id="15" name="TextBox 15"/>
          <p:cNvSpPr txBox="1"/>
          <p:nvPr/>
        </p:nvSpPr>
        <p:spPr>
          <a:xfrm>
            <a:off x="1377641" y="550030"/>
            <a:ext cx="6191287" cy="2782535"/>
          </a:xfrm>
          <a:prstGeom prst="rect">
            <a:avLst/>
          </a:prstGeom>
        </p:spPr>
        <p:txBody>
          <a:bodyPr lIns="0" tIns="0" rIns="0" bIns="0" rtlCol="0" anchor="t">
            <a:spAutoFit/>
          </a:bodyPr>
          <a:lstStyle/>
          <a:p>
            <a:pPr>
              <a:lnSpc>
                <a:spcPts val="7075"/>
              </a:lnSpc>
            </a:pPr>
            <a:r>
              <a:rPr lang="en-US" sz="6612">
                <a:solidFill>
                  <a:srgbClr val="000000"/>
                </a:solidFill>
                <a:latin typeface="Bryndan Write"/>
              </a:rPr>
              <a:t>Disadvantages of using Logistic Regression?</a:t>
            </a:r>
          </a:p>
        </p:txBody>
      </p:sp>
      <p:sp>
        <p:nvSpPr>
          <p:cNvPr id="16" name="TextBox 16"/>
          <p:cNvSpPr txBox="1"/>
          <p:nvPr/>
        </p:nvSpPr>
        <p:spPr>
          <a:xfrm>
            <a:off x="1533879" y="3510765"/>
            <a:ext cx="8063572" cy="1438270"/>
          </a:xfrm>
          <a:prstGeom prst="rect">
            <a:avLst/>
          </a:prstGeom>
        </p:spPr>
        <p:txBody>
          <a:bodyPr lIns="0" tIns="0" rIns="0" bIns="0" rtlCol="0" anchor="t">
            <a:spAutoFit/>
          </a:bodyPr>
          <a:lstStyle/>
          <a:p>
            <a:pPr algn="ctr">
              <a:lnSpc>
                <a:spcPts val="4359"/>
              </a:lnSpc>
            </a:pPr>
            <a:r>
              <a:rPr lang="en-US" sz="2463">
                <a:solidFill>
                  <a:srgbClr val="FFFFFF"/>
                </a:solidFill>
                <a:latin typeface="Poppins"/>
              </a:rPr>
              <a:t>Logistic regression fails to predict a continuous outcome.</a:t>
            </a:r>
          </a:p>
          <a:p>
            <a:pPr algn="ctr">
              <a:lnSpc>
                <a:spcPts val="2543"/>
              </a:lnSpc>
            </a:pPr>
            <a:endParaRPr lang="en-US" sz="2463">
              <a:solidFill>
                <a:srgbClr val="FFFFFF"/>
              </a:solidFill>
              <a:latin typeface="Poppins"/>
            </a:endParaRPr>
          </a:p>
        </p:txBody>
      </p:sp>
      <p:sp>
        <p:nvSpPr>
          <p:cNvPr id="17" name="TextBox 17"/>
          <p:cNvSpPr txBox="1"/>
          <p:nvPr/>
        </p:nvSpPr>
        <p:spPr>
          <a:xfrm>
            <a:off x="1637370" y="5265284"/>
            <a:ext cx="7856590" cy="1641196"/>
          </a:xfrm>
          <a:prstGeom prst="rect">
            <a:avLst/>
          </a:prstGeom>
        </p:spPr>
        <p:txBody>
          <a:bodyPr lIns="0" tIns="0" rIns="0" bIns="0" rtlCol="0" anchor="t">
            <a:spAutoFit/>
          </a:bodyPr>
          <a:lstStyle/>
          <a:p>
            <a:pPr algn="ctr">
              <a:lnSpc>
                <a:spcPts val="4354"/>
              </a:lnSpc>
            </a:pPr>
            <a:r>
              <a:rPr lang="en-US" sz="2460">
                <a:solidFill>
                  <a:srgbClr val="FFFFFF"/>
                </a:solidFill>
                <a:latin typeface="Poppins"/>
              </a:rPr>
              <a:t>Logistic regression assumes linearity between the predicted (dependent) variable and the predictor (independent) variables.</a:t>
            </a:r>
          </a:p>
        </p:txBody>
      </p:sp>
      <p:sp>
        <p:nvSpPr>
          <p:cNvPr id="18" name="TextBox 18"/>
          <p:cNvSpPr txBox="1"/>
          <p:nvPr/>
        </p:nvSpPr>
        <p:spPr>
          <a:xfrm>
            <a:off x="1740862" y="7471250"/>
            <a:ext cx="7856590" cy="1088746"/>
          </a:xfrm>
          <a:prstGeom prst="rect">
            <a:avLst/>
          </a:prstGeom>
        </p:spPr>
        <p:txBody>
          <a:bodyPr lIns="0" tIns="0" rIns="0" bIns="0" rtlCol="0" anchor="t">
            <a:spAutoFit/>
          </a:bodyPr>
          <a:lstStyle/>
          <a:p>
            <a:pPr algn="ctr">
              <a:lnSpc>
                <a:spcPts val="4354"/>
              </a:lnSpc>
            </a:pPr>
            <a:r>
              <a:rPr lang="en-US" sz="2460">
                <a:solidFill>
                  <a:srgbClr val="FFFFFF"/>
                </a:solidFill>
                <a:latin typeface="Poppins"/>
              </a:rPr>
              <a:t>Logistic regression may not be accurate if the sample size is too small.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TextBox 3"/>
          <p:cNvSpPr txBox="1"/>
          <p:nvPr/>
        </p:nvSpPr>
        <p:spPr>
          <a:xfrm>
            <a:off x="2698163" y="697040"/>
            <a:ext cx="11892895" cy="2254057"/>
          </a:xfrm>
          <a:prstGeom prst="rect">
            <a:avLst/>
          </a:prstGeom>
        </p:spPr>
        <p:txBody>
          <a:bodyPr lIns="0" tIns="0" rIns="0" bIns="0" rtlCol="0" anchor="t">
            <a:spAutoFit/>
          </a:bodyPr>
          <a:lstStyle/>
          <a:p>
            <a:pPr algn="ctr">
              <a:lnSpc>
                <a:spcPts val="8474"/>
              </a:lnSpc>
            </a:pPr>
            <a:r>
              <a:rPr lang="en-US" sz="7919">
                <a:solidFill>
                  <a:srgbClr val="000000"/>
                </a:solidFill>
                <a:latin typeface="Bryndan Write"/>
              </a:rPr>
              <a:t>Types of Logistic Regression</a:t>
            </a:r>
          </a:p>
        </p:txBody>
      </p:sp>
      <p:grpSp>
        <p:nvGrpSpPr>
          <p:cNvPr id="4" name="Group 4"/>
          <p:cNvGrpSpPr/>
          <p:nvPr/>
        </p:nvGrpSpPr>
        <p:grpSpPr>
          <a:xfrm>
            <a:off x="4161772" y="3453816"/>
            <a:ext cx="1436129" cy="1472351"/>
            <a:chOff x="0" y="0"/>
            <a:chExt cx="690831" cy="708255"/>
          </a:xfrm>
        </p:grpSpPr>
        <p:sp>
          <p:nvSpPr>
            <p:cNvPr id="5" name="Freeform 5"/>
            <p:cNvSpPr/>
            <p:nvPr/>
          </p:nvSpPr>
          <p:spPr>
            <a:xfrm>
              <a:off x="0" y="0"/>
              <a:ext cx="690831" cy="708255"/>
            </a:xfrm>
            <a:custGeom>
              <a:avLst/>
              <a:gdLst/>
              <a:ahLst/>
              <a:cxnLst/>
              <a:rect l="l" t="t" r="r" b="b"/>
              <a:pathLst>
                <a:path w="690831" h="708255">
                  <a:moveTo>
                    <a:pt x="107816" y="0"/>
                  </a:moveTo>
                  <a:lnTo>
                    <a:pt x="583014" y="0"/>
                  </a:lnTo>
                  <a:cubicBezTo>
                    <a:pt x="611609" y="0"/>
                    <a:pt x="639033" y="11359"/>
                    <a:pt x="659252" y="31579"/>
                  </a:cubicBezTo>
                  <a:cubicBezTo>
                    <a:pt x="679472" y="51798"/>
                    <a:pt x="690831" y="79222"/>
                    <a:pt x="690831" y="107816"/>
                  </a:cubicBezTo>
                  <a:lnTo>
                    <a:pt x="690831" y="600439"/>
                  </a:lnTo>
                  <a:cubicBezTo>
                    <a:pt x="690831" y="659984"/>
                    <a:pt x="642560" y="708255"/>
                    <a:pt x="583014" y="708255"/>
                  </a:cubicBezTo>
                  <a:lnTo>
                    <a:pt x="107816" y="708255"/>
                  </a:lnTo>
                  <a:cubicBezTo>
                    <a:pt x="48271" y="708255"/>
                    <a:pt x="0" y="659984"/>
                    <a:pt x="0" y="600439"/>
                  </a:cubicBezTo>
                  <a:lnTo>
                    <a:pt x="0" y="107816"/>
                  </a:lnTo>
                  <a:cubicBezTo>
                    <a:pt x="0" y="48271"/>
                    <a:pt x="48271" y="0"/>
                    <a:pt x="107816" y="0"/>
                  </a:cubicBezTo>
                  <a:close/>
                </a:path>
              </a:pathLst>
            </a:custGeom>
            <a:solidFill>
              <a:srgbClr val="808970"/>
            </a:solidFill>
          </p:spPr>
        </p:sp>
        <p:sp>
          <p:nvSpPr>
            <p:cNvPr id="6" name="TextBox 6"/>
            <p:cNvSpPr txBox="1"/>
            <p:nvPr/>
          </p:nvSpPr>
          <p:spPr>
            <a:xfrm>
              <a:off x="0" y="-209550"/>
              <a:ext cx="690831" cy="917805"/>
            </a:xfrm>
            <a:prstGeom prst="rect">
              <a:avLst/>
            </a:prstGeom>
          </p:spPr>
          <p:txBody>
            <a:bodyPr lIns="50800" tIns="50800" rIns="50800" bIns="50800" rtlCol="0" anchor="ctr"/>
            <a:lstStyle/>
            <a:p>
              <a:pPr algn="ctr">
                <a:lnSpc>
                  <a:spcPts val="9799"/>
                </a:lnSpc>
              </a:pPr>
              <a:r>
                <a:rPr lang="en-US" sz="6999">
                  <a:solidFill>
                    <a:srgbClr val="FFFFFF"/>
                  </a:solidFill>
                  <a:latin typeface="Bryndan Write"/>
                </a:rPr>
                <a:t>01</a:t>
              </a:r>
            </a:p>
          </p:txBody>
        </p:sp>
      </p:grpSp>
      <p:grpSp>
        <p:nvGrpSpPr>
          <p:cNvPr id="7" name="Group 7"/>
          <p:cNvGrpSpPr/>
          <p:nvPr/>
        </p:nvGrpSpPr>
        <p:grpSpPr>
          <a:xfrm>
            <a:off x="4161772" y="5436944"/>
            <a:ext cx="1436129" cy="1510995"/>
            <a:chOff x="0" y="0"/>
            <a:chExt cx="690831" cy="726844"/>
          </a:xfrm>
        </p:grpSpPr>
        <p:sp>
          <p:nvSpPr>
            <p:cNvPr id="8" name="Freeform 8"/>
            <p:cNvSpPr/>
            <p:nvPr/>
          </p:nvSpPr>
          <p:spPr>
            <a:xfrm>
              <a:off x="0" y="0"/>
              <a:ext cx="690831" cy="726844"/>
            </a:xfrm>
            <a:custGeom>
              <a:avLst/>
              <a:gdLst/>
              <a:ahLst/>
              <a:cxnLst/>
              <a:rect l="l" t="t" r="r" b="b"/>
              <a:pathLst>
                <a:path w="690831" h="726844">
                  <a:moveTo>
                    <a:pt x="107816" y="0"/>
                  </a:moveTo>
                  <a:lnTo>
                    <a:pt x="583014" y="0"/>
                  </a:lnTo>
                  <a:cubicBezTo>
                    <a:pt x="611609" y="0"/>
                    <a:pt x="639033" y="11359"/>
                    <a:pt x="659252" y="31579"/>
                  </a:cubicBezTo>
                  <a:cubicBezTo>
                    <a:pt x="679472" y="51798"/>
                    <a:pt x="690831" y="79222"/>
                    <a:pt x="690831" y="107816"/>
                  </a:cubicBezTo>
                  <a:lnTo>
                    <a:pt x="690831" y="619028"/>
                  </a:lnTo>
                  <a:cubicBezTo>
                    <a:pt x="690831" y="678573"/>
                    <a:pt x="642560" y="726844"/>
                    <a:pt x="583014" y="726844"/>
                  </a:cubicBezTo>
                  <a:lnTo>
                    <a:pt x="107816" y="726844"/>
                  </a:lnTo>
                  <a:cubicBezTo>
                    <a:pt x="48271" y="726844"/>
                    <a:pt x="0" y="678573"/>
                    <a:pt x="0" y="619028"/>
                  </a:cubicBezTo>
                  <a:lnTo>
                    <a:pt x="0" y="107816"/>
                  </a:lnTo>
                  <a:cubicBezTo>
                    <a:pt x="0" y="48271"/>
                    <a:pt x="48271" y="0"/>
                    <a:pt x="107816" y="0"/>
                  </a:cubicBezTo>
                  <a:close/>
                </a:path>
              </a:pathLst>
            </a:custGeom>
            <a:solidFill>
              <a:srgbClr val="A2AB91"/>
            </a:solidFill>
          </p:spPr>
        </p:sp>
        <p:sp>
          <p:nvSpPr>
            <p:cNvPr id="9" name="TextBox 9"/>
            <p:cNvSpPr txBox="1"/>
            <p:nvPr/>
          </p:nvSpPr>
          <p:spPr>
            <a:xfrm>
              <a:off x="0" y="-209550"/>
              <a:ext cx="690831" cy="936394"/>
            </a:xfrm>
            <a:prstGeom prst="rect">
              <a:avLst/>
            </a:prstGeom>
          </p:spPr>
          <p:txBody>
            <a:bodyPr lIns="50800" tIns="50800" rIns="50800" bIns="50800" rtlCol="0" anchor="ctr"/>
            <a:lstStyle/>
            <a:p>
              <a:pPr algn="ctr">
                <a:lnSpc>
                  <a:spcPts val="9799"/>
                </a:lnSpc>
              </a:pPr>
              <a:r>
                <a:rPr lang="en-US" sz="6999">
                  <a:solidFill>
                    <a:srgbClr val="FFFFFF"/>
                  </a:solidFill>
                  <a:latin typeface="Bryndan Write"/>
                </a:rPr>
                <a:t>02</a:t>
              </a:r>
            </a:p>
          </p:txBody>
        </p:sp>
      </p:grpSp>
      <p:sp>
        <p:nvSpPr>
          <p:cNvPr id="10" name="TextBox 10"/>
          <p:cNvSpPr txBox="1"/>
          <p:nvPr/>
        </p:nvSpPr>
        <p:spPr>
          <a:xfrm>
            <a:off x="5931053" y="3691326"/>
            <a:ext cx="4815808" cy="841631"/>
          </a:xfrm>
          <a:prstGeom prst="rect">
            <a:avLst/>
          </a:prstGeom>
        </p:spPr>
        <p:txBody>
          <a:bodyPr lIns="0" tIns="0" rIns="0" bIns="0" rtlCol="0" anchor="t">
            <a:spAutoFit/>
          </a:bodyPr>
          <a:lstStyle/>
          <a:p>
            <a:pPr>
              <a:lnSpc>
                <a:spcPts val="6887"/>
              </a:lnSpc>
            </a:pPr>
            <a:r>
              <a:rPr lang="en-US" sz="4199">
                <a:solidFill>
                  <a:srgbClr val="000000"/>
                </a:solidFill>
                <a:latin typeface="Poppins"/>
              </a:rPr>
              <a:t>Binary Regression</a:t>
            </a:r>
          </a:p>
        </p:txBody>
      </p:sp>
      <p:sp>
        <p:nvSpPr>
          <p:cNvPr id="11" name="Freeform 11"/>
          <p:cNvSpPr/>
          <p:nvPr/>
        </p:nvSpPr>
        <p:spPr>
          <a:xfrm>
            <a:off x="-731453" y="8805889"/>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12" name="Freeform 12"/>
          <p:cNvSpPr/>
          <p:nvPr/>
        </p:nvSpPr>
        <p:spPr>
          <a:xfrm>
            <a:off x="15829945" y="-1459253"/>
            <a:ext cx="3189508" cy="3384093"/>
          </a:xfrm>
          <a:custGeom>
            <a:avLst/>
            <a:gdLst/>
            <a:ahLst/>
            <a:cxnLst/>
            <a:rect l="l" t="t" r="r" b="b"/>
            <a:pathLst>
              <a:path w="3189508" h="3384093">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552075" y="8268016"/>
            <a:ext cx="3189508" cy="3384093"/>
          </a:xfrm>
          <a:custGeom>
            <a:avLst/>
            <a:gdLst/>
            <a:ahLst/>
            <a:cxnLst/>
            <a:rect l="l" t="t" r="r" b="b"/>
            <a:pathLst>
              <a:path w="3189508" h="3384093">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5931053" y="7426385"/>
            <a:ext cx="7858462" cy="841631"/>
          </a:xfrm>
          <a:prstGeom prst="rect">
            <a:avLst/>
          </a:prstGeom>
        </p:spPr>
        <p:txBody>
          <a:bodyPr lIns="0" tIns="0" rIns="0" bIns="0" rtlCol="0" anchor="t">
            <a:spAutoFit/>
          </a:bodyPr>
          <a:lstStyle/>
          <a:p>
            <a:pPr>
              <a:lnSpc>
                <a:spcPts val="6887"/>
              </a:lnSpc>
            </a:pPr>
            <a:r>
              <a:rPr lang="en-US" sz="4199">
                <a:solidFill>
                  <a:srgbClr val="000000"/>
                </a:solidFill>
                <a:latin typeface="Poppins"/>
              </a:rPr>
              <a:t>Ordinal logistic regression</a:t>
            </a:r>
          </a:p>
        </p:txBody>
      </p:sp>
      <p:sp>
        <p:nvSpPr>
          <p:cNvPr id="15" name="TextBox 15"/>
          <p:cNvSpPr txBox="1"/>
          <p:nvPr/>
        </p:nvSpPr>
        <p:spPr>
          <a:xfrm>
            <a:off x="5931053" y="5580707"/>
            <a:ext cx="8908903" cy="841631"/>
          </a:xfrm>
          <a:prstGeom prst="rect">
            <a:avLst/>
          </a:prstGeom>
        </p:spPr>
        <p:txBody>
          <a:bodyPr lIns="0" tIns="0" rIns="0" bIns="0" rtlCol="0" anchor="t">
            <a:spAutoFit/>
          </a:bodyPr>
          <a:lstStyle/>
          <a:p>
            <a:pPr>
              <a:lnSpc>
                <a:spcPts val="6887"/>
              </a:lnSpc>
            </a:pPr>
            <a:r>
              <a:rPr lang="en-US" sz="4199">
                <a:solidFill>
                  <a:srgbClr val="000000"/>
                </a:solidFill>
                <a:latin typeface="Poppins"/>
              </a:rPr>
              <a:t>Multinomial Logistic Regression</a:t>
            </a:r>
          </a:p>
        </p:txBody>
      </p:sp>
      <p:grpSp>
        <p:nvGrpSpPr>
          <p:cNvPr id="16" name="Group 16"/>
          <p:cNvGrpSpPr/>
          <p:nvPr/>
        </p:nvGrpSpPr>
        <p:grpSpPr>
          <a:xfrm>
            <a:off x="4161772" y="7333537"/>
            <a:ext cx="1436129" cy="1472351"/>
            <a:chOff x="0" y="0"/>
            <a:chExt cx="690831" cy="708255"/>
          </a:xfrm>
        </p:grpSpPr>
        <p:sp>
          <p:nvSpPr>
            <p:cNvPr id="17" name="Freeform 17"/>
            <p:cNvSpPr/>
            <p:nvPr/>
          </p:nvSpPr>
          <p:spPr>
            <a:xfrm>
              <a:off x="0" y="0"/>
              <a:ext cx="690831" cy="708255"/>
            </a:xfrm>
            <a:custGeom>
              <a:avLst/>
              <a:gdLst/>
              <a:ahLst/>
              <a:cxnLst/>
              <a:rect l="l" t="t" r="r" b="b"/>
              <a:pathLst>
                <a:path w="690831" h="708255">
                  <a:moveTo>
                    <a:pt x="107816" y="0"/>
                  </a:moveTo>
                  <a:lnTo>
                    <a:pt x="583014" y="0"/>
                  </a:lnTo>
                  <a:cubicBezTo>
                    <a:pt x="611609" y="0"/>
                    <a:pt x="639033" y="11359"/>
                    <a:pt x="659252" y="31579"/>
                  </a:cubicBezTo>
                  <a:cubicBezTo>
                    <a:pt x="679472" y="51798"/>
                    <a:pt x="690831" y="79222"/>
                    <a:pt x="690831" y="107816"/>
                  </a:cubicBezTo>
                  <a:lnTo>
                    <a:pt x="690831" y="600439"/>
                  </a:lnTo>
                  <a:cubicBezTo>
                    <a:pt x="690831" y="659984"/>
                    <a:pt x="642560" y="708255"/>
                    <a:pt x="583014" y="708255"/>
                  </a:cubicBezTo>
                  <a:lnTo>
                    <a:pt x="107816" y="708255"/>
                  </a:lnTo>
                  <a:cubicBezTo>
                    <a:pt x="48271" y="708255"/>
                    <a:pt x="0" y="659984"/>
                    <a:pt x="0" y="600439"/>
                  </a:cubicBezTo>
                  <a:lnTo>
                    <a:pt x="0" y="107816"/>
                  </a:lnTo>
                  <a:cubicBezTo>
                    <a:pt x="0" y="48271"/>
                    <a:pt x="48271" y="0"/>
                    <a:pt x="107816" y="0"/>
                  </a:cubicBezTo>
                  <a:close/>
                </a:path>
              </a:pathLst>
            </a:custGeom>
            <a:solidFill>
              <a:srgbClr val="808970"/>
            </a:solidFill>
          </p:spPr>
        </p:sp>
        <p:sp>
          <p:nvSpPr>
            <p:cNvPr id="18" name="TextBox 18"/>
            <p:cNvSpPr txBox="1"/>
            <p:nvPr/>
          </p:nvSpPr>
          <p:spPr>
            <a:xfrm>
              <a:off x="0" y="-209550"/>
              <a:ext cx="690831" cy="917805"/>
            </a:xfrm>
            <a:prstGeom prst="rect">
              <a:avLst/>
            </a:prstGeom>
          </p:spPr>
          <p:txBody>
            <a:bodyPr lIns="50800" tIns="50800" rIns="50800" bIns="50800" rtlCol="0" anchor="ctr"/>
            <a:lstStyle/>
            <a:p>
              <a:pPr algn="ctr">
                <a:lnSpc>
                  <a:spcPts val="9799"/>
                </a:lnSpc>
              </a:pPr>
              <a:r>
                <a:rPr lang="en-US" sz="6999">
                  <a:solidFill>
                    <a:srgbClr val="FFFFFF"/>
                  </a:solidFill>
                  <a:latin typeface="Bryndan Write"/>
                </a:rPr>
                <a:t>03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10605844">
            <a:off x="-1202175" y="1831287"/>
            <a:ext cx="19750906" cy="7576296"/>
          </a:xfrm>
          <a:custGeom>
            <a:avLst/>
            <a:gdLst/>
            <a:ahLst/>
            <a:cxnLst/>
            <a:rect l="l" t="t" r="r" b="b"/>
            <a:pathLst>
              <a:path w="19750906" h="7576296">
                <a:moveTo>
                  <a:pt x="0" y="0"/>
                </a:moveTo>
                <a:lnTo>
                  <a:pt x="19750906" y="0"/>
                </a:lnTo>
                <a:lnTo>
                  <a:pt x="19750906" y="7576296"/>
                </a:lnTo>
                <a:lnTo>
                  <a:pt x="0" y="7576296"/>
                </a:lnTo>
                <a:lnTo>
                  <a:pt x="0" y="0"/>
                </a:lnTo>
                <a:close/>
              </a:path>
            </a:pathLst>
          </a:custGeom>
          <a:blipFill>
            <a:blip r:embed="rId3"/>
            <a:stretch>
              <a:fillRect l="-3031" r="-3031"/>
            </a:stretch>
          </a:blipFill>
        </p:spPr>
      </p:sp>
      <p:sp>
        <p:nvSpPr>
          <p:cNvPr id="4" name="TextBox 4"/>
          <p:cNvSpPr txBox="1"/>
          <p:nvPr/>
        </p:nvSpPr>
        <p:spPr>
          <a:xfrm>
            <a:off x="4261660" y="1081853"/>
            <a:ext cx="10380456"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Binary Regression</a:t>
            </a:r>
          </a:p>
        </p:txBody>
      </p:sp>
      <p:sp>
        <p:nvSpPr>
          <p:cNvPr id="5" name="TextBox 5"/>
          <p:cNvSpPr txBox="1"/>
          <p:nvPr/>
        </p:nvSpPr>
        <p:spPr>
          <a:xfrm>
            <a:off x="2258400" y="4171977"/>
            <a:ext cx="14206505" cy="3254830"/>
          </a:xfrm>
          <a:prstGeom prst="rect">
            <a:avLst/>
          </a:prstGeom>
        </p:spPr>
        <p:txBody>
          <a:bodyPr lIns="0" tIns="0" rIns="0" bIns="0" rtlCol="0" anchor="t">
            <a:spAutoFit/>
          </a:bodyPr>
          <a:lstStyle/>
          <a:p>
            <a:pPr algn="ctr">
              <a:lnSpc>
                <a:spcPts val="5190"/>
              </a:lnSpc>
            </a:pPr>
            <a:r>
              <a:rPr lang="en-US" sz="2932">
                <a:solidFill>
                  <a:srgbClr val="000000"/>
                </a:solidFill>
                <a:latin typeface="Poppins"/>
              </a:rPr>
              <a:t>Binary regression deals with two possible values, essentially: yes or no.</a:t>
            </a:r>
          </a:p>
          <a:p>
            <a:pPr algn="ctr">
              <a:lnSpc>
                <a:spcPts val="5190"/>
              </a:lnSpc>
            </a:pPr>
            <a:endParaRPr lang="en-US" sz="2932">
              <a:solidFill>
                <a:srgbClr val="000000"/>
              </a:solidFill>
              <a:latin typeface="Poppins"/>
            </a:endParaRPr>
          </a:p>
          <a:p>
            <a:pPr algn="ctr">
              <a:lnSpc>
                <a:spcPts val="5190"/>
              </a:lnSpc>
            </a:pPr>
            <a:r>
              <a:rPr lang="en-US" sz="2932">
                <a:solidFill>
                  <a:srgbClr val="000000"/>
                </a:solidFill>
                <a:latin typeface="Poppins Bold"/>
              </a:rPr>
              <a:t>Example</a:t>
            </a:r>
            <a:r>
              <a:rPr lang="en-US" sz="2932">
                <a:solidFill>
                  <a:srgbClr val="000000"/>
                </a:solidFill>
                <a:latin typeface="Poppins"/>
              </a:rPr>
              <a:t>: Whether or not to lend to a bank customer (outcomes are yes or no).</a:t>
            </a:r>
          </a:p>
          <a:p>
            <a:pPr algn="ctr">
              <a:lnSpc>
                <a:spcPts val="5190"/>
              </a:lnSpc>
            </a:pPr>
            <a:endParaRPr lang="en-US" sz="2932">
              <a:solidFill>
                <a:srgbClr val="000000"/>
              </a:solidFill>
              <a:latin typeface="Poppins"/>
            </a:endParaRPr>
          </a:p>
        </p:txBody>
      </p:sp>
      <p:sp>
        <p:nvSpPr>
          <p:cNvPr id="6" name="Freeform 6"/>
          <p:cNvSpPr/>
          <p:nvPr/>
        </p:nvSpPr>
        <p:spPr>
          <a:xfrm rot="2225019">
            <a:off x="1139865" y="6203530"/>
            <a:ext cx="945645" cy="890626"/>
          </a:xfrm>
          <a:custGeom>
            <a:avLst/>
            <a:gdLst/>
            <a:ahLst/>
            <a:cxnLst/>
            <a:rect l="l" t="t" r="r" b="b"/>
            <a:pathLst>
              <a:path w="945645" h="890626">
                <a:moveTo>
                  <a:pt x="0" y="0"/>
                </a:moveTo>
                <a:lnTo>
                  <a:pt x="945645" y="0"/>
                </a:lnTo>
                <a:lnTo>
                  <a:pt x="945645" y="890626"/>
                </a:lnTo>
                <a:lnTo>
                  <a:pt x="0" y="890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884723" y="1028700"/>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1864</Words>
  <Application>Microsoft Office PowerPoint</Application>
  <PresentationFormat>Custom</PresentationFormat>
  <Paragraphs>536</Paragraphs>
  <Slides>59</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Bryndan Write Bold</vt:lpstr>
      <vt:lpstr>Bryndan Write</vt:lpstr>
      <vt:lpstr>YAFdJjTk5UU 0</vt:lpstr>
      <vt:lpstr>Poppins</vt:lpstr>
      <vt:lpstr>Canva Sans Bold Italics</vt:lpstr>
      <vt:lpstr>Hussar Bold</vt:lpstr>
      <vt:lpstr>Canva Sans Bold</vt:lpstr>
      <vt:lpstr>Poppins Bold</vt:lpstr>
      <vt:lpstr>Canva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Creative Doodle Brainstorming Presentation</dc:title>
  <cp:lastModifiedBy>Anelica Gutierrez</cp:lastModifiedBy>
  <cp:revision>8</cp:revision>
  <dcterms:created xsi:type="dcterms:W3CDTF">2006-08-16T00:00:00Z</dcterms:created>
  <dcterms:modified xsi:type="dcterms:W3CDTF">2023-11-20T12:24:28Z</dcterms:modified>
  <dc:identifier>DAFz6-P7aww</dc:identifier>
</cp:coreProperties>
</file>